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sldIdLst>
    <p:sldId id="257" r:id="rId2"/>
    <p:sldId id="12764" r:id="rId3"/>
    <p:sldId id="12766" r:id="rId4"/>
    <p:sldId id="12771" r:id="rId5"/>
    <p:sldId id="12772" r:id="rId6"/>
    <p:sldId id="12773" r:id="rId7"/>
    <p:sldId id="12774" r:id="rId8"/>
    <p:sldId id="12767" r:id="rId9"/>
    <p:sldId id="12776" r:id="rId10"/>
    <p:sldId id="12769" r:id="rId11"/>
    <p:sldId id="12770" r:id="rId12"/>
    <p:sldId id="283"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4143B3"/>
    <a:srgbClr val="F27E37"/>
    <a:srgbClr val="FCF2CF"/>
    <a:srgbClr val="FFFFFF"/>
    <a:srgbClr val="0207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99" autoAdjust="0"/>
    <p:restoredTop sz="89252" autoAdjust="0"/>
  </p:normalViewPr>
  <p:slideViewPr>
    <p:cSldViewPr snapToGrid="0">
      <p:cViewPr varScale="1">
        <p:scale>
          <a:sx n="98" d="100"/>
          <a:sy n="98" d="100"/>
        </p:scale>
        <p:origin x="52"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A3FA58-F7CA-7E43-AB14-1EB34F1886EE}" type="datetimeFigureOut">
              <a:rPr kumimoji="1" lang="zh-CN" altLang="en-US" smtClean="0"/>
              <a:t>2025/10/6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ABB6-F96D-2341-8621-1F75BEB510AE}" type="slidenum">
              <a:rPr kumimoji="1" lang="zh-CN" altLang="en-US" smtClean="0"/>
              <a:t>‹#›</a:t>
            </a:fld>
            <a:endParaRPr kumimoji="1" lang="zh-CN" altLang="en-US"/>
          </a:p>
        </p:txBody>
      </p:sp>
    </p:spTree>
    <p:extLst>
      <p:ext uri="{BB962C8B-B14F-4D97-AF65-F5344CB8AC3E}">
        <p14:creationId xmlns:p14="http://schemas.microsoft.com/office/powerpoint/2010/main" val="2822545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86ABB6-F96D-2341-8621-1F75BEB510AE}" type="slidenum">
              <a:rPr kumimoji="1" lang="zh-CN" altLang="en-US" smtClean="0"/>
              <a:t>3</a:t>
            </a:fld>
            <a:endParaRPr kumimoji="1" lang="zh-CN" altLang="en-US"/>
          </a:p>
        </p:txBody>
      </p:sp>
    </p:spTree>
    <p:extLst>
      <p:ext uri="{BB962C8B-B14F-4D97-AF65-F5344CB8AC3E}">
        <p14:creationId xmlns:p14="http://schemas.microsoft.com/office/powerpoint/2010/main" val="1377411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6A91-AF19-980F-C767-A90BA05EBB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66C325-6EDB-46CB-65C5-0FA7282DF1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F917DD-6927-2A53-5C20-5C7FFF6015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62C4C4-4EA6-D044-A469-26D859418CEC}"/>
              </a:ext>
            </a:extLst>
          </p:cNvPr>
          <p:cNvSpPr>
            <a:spLocks noGrp="1"/>
          </p:cNvSpPr>
          <p:nvPr>
            <p:ph type="sldNum" sz="quarter" idx="5"/>
          </p:nvPr>
        </p:nvSpPr>
        <p:spPr/>
        <p:txBody>
          <a:bodyPr/>
          <a:lstStyle/>
          <a:p>
            <a:fld id="{4286ABB6-F96D-2341-8621-1F75BEB510AE}" type="slidenum">
              <a:rPr kumimoji="1" lang="zh-CN" altLang="en-US" smtClean="0"/>
              <a:t>4</a:t>
            </a:fld>
            <a:endParaRPr kumimoji="1" lang="zh-CN" altLang="en-US"/>
          </a:p>
        </p:txBody>
      </p:sp>
    </p:spTree>
    <p:extLst>
      <p:ext uri="{BB962C8B-B14F-4D97-AF65-F5344CB8AC3E}">
        <p14:creationId xmlns:p14="http://schemas.microsoft.com/office/powerpoint/2010/main" val="1329546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5C60E-3F99-A501-D7EB-EF875C82CA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2A1F85-41BB-1906-6A40-5EC2C2CA2C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1F724B-4011-E0F7-4402-C336366E49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65FE40D-0B59-D31F-C5E7-E0291DD72113}"/>
              </a:ext>
            </a:extLst>
          </p:cNvPr>
          <p:cNvSpPr>
            <a:spLocks noGrp="1"/>
          </p:cNvSpPr>
          <p:nvPr>
            <p:ph type="sldNum" sz="quarter" idx="5"/>
          </p:nvPr>
        </p:nvSpPr>
        <p:spPr/>
        <p:txBody>
          <a:bodyPr/>
          <a:lstStyle/>
          <a:p>
            <a:fld id="{4286ABB6-F96D-2341-8621-1F75BEB510AE}" type="slidenum">
              <a:rPr kumimoji="1" lang="zh-CN" altLang="en-US" smtClean="0"/>
              <a:t>5</a:t>
            </a:fld>
            <a:endParaRPr kumimoji="1" lang="zh-CN" altLang="en-US"/>
          </a:p>
        </p:txBody>
      </p:sp>
    </p:spTree>
    <p:extLst>
      <p:ext uri="{BB962C8B-B14F-4D97-AF65-F5344CB8AC3E}">
        <p14:creationId xmlns:p14="http://schemas.microsoft.com/office/powerpoint/2010/main" val="681389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79AE9-4F73-EE7D-CEEF-E939EDA655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062CD2-FB3E-3654-F8E5-C18A1A5CC92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0309BB-7D03-2EC4-D45E-7B3FF1BAA23A}"/>
              </a:ext>
            </a:extLst>
          </p:cNvPr>
          <p:cNvSpPr>
            <a:spLocks noGrp="1"/>
          </p:cNvSpPr>
          <p:nvPr>
            <p:ph type="body" idx="1"/>
          </p:nvPr>
        </p:nvSpPr>
        <p:spPr/>
        <p:txBody>
          <a:bodyPr/>
          <a:lstStyle/>
          <a:p>
            <a:r>
              <a:rPr kumimoji="1" lang="zh-CN" altLang="en-US" dirty="0"/>
              <a:t>第一期：识别可观测业务因子，提出</a:t>
            </a:r>
            <a:r>
              <a:rPr kumimoji="1" lang="en-US" altLang="zh-CN" dirty="0"/>
              <a:t>SPO</a:t>
            </a:r>
            <a:r>
              <a:rPr kumimoji="1" lang="zh-CN" altLang="en-US" dirty="0"/>
              <a:t>超网络提升完单率预测，上线实验城市平均</a:t>
            </a:r>
            <a:r>
              <a:rPr kumimoji="1" lang="en-US" altLang="zh-CN" dirty="0"/>
              <a:t>GMV</a:t>
            </a:r>
            <a:r>
              <a:rPr kumimoji="1" lang="zh-CN" altLang="en-US" dirty="0"/>
              <a:t>提升</a:t>
            </a:r>
            <a:r>
              <a:rPr kumimoji="1" lang="en-US" altLang="zh-CN" dirty="0"/>
              <a:t>0.49%</a:t>
            </a:r>
            <a:r>
              <a:rPr kumimoji="1" lang="zh-CN" altLang="en-US" b="1" dirty="0"/>
              <a:t>（现在第一期删掉了，只有最终两期的效果</a:t>
            </a:r>
            <a:r>
              <a:rPr kumimoji="1" lang="en-US" altLang="zh-CN" b="1"/>
              <a:t>s</a:t>
            </a:r>
            <a:r>
              <a:rPr kumimoji="1" lang="zh-CN" altLang="en-US" b="1"/>
              <a:t>）</a:t>
            </a:r>
            <a:endParaRPr kumimoji="1" lang="en-US" altLang="zh-CN" b="1" dirty="0"/>
          </a:p>
          <a:p>
            <a:r>
              <a:rPr kumimoji="1" lang="zh-CN" altLang="en-US" dirty="0"/>
              <a:t>第二期：利用业务先验决策，在无弹性真值下，反向修正仿真弹性预测，上线实验测试城市修正网出人均</a:t>
            </a:r>
            <a:r>
              <a:rPr kumimoji="1" lang="en-US" altLang="zh-CN" dirty="0"/>
              <a:t>GMV</a:t>
            </a:r>
            <a:r>
              <a:rPr kumimoji="1" lang="zh-CN" altLang="en-US" sz="1200" b="0" dirty="0">
                <a:latin typeface="微软雅黑" panose="020B0503020204020204" pitchFamily="34" charset="-122"/>
                <a:ea typeface="微软雅黑" panose="020B0503020204020204" pitchFamily="34" charset="-122"/>
              </a:rPr>
              <a:t>提升</a:t>
            </a:r>
            <a:r>
              <a:rPr kumimoji="1" lang="en-US" altLang="zh-CN" sz="1200" b="0" dirty="0">
                <a:latin typeface="微软雅黑" panose="020B0503020204020204" pitchFamily="34" charset="-122"/>
                <a:ea typeface="微软雅黑" panose="020B0503020204020204" pitchFamily="34" charset="-122"/>
              </a:rPr>
              <a:t>0.33%</a:t>
            </a:r>
            <a:endParaRPr kumimoji="1" lang="en-US" altLang="zh-CN" dirty="0"/>
          </a:p>
        </p:txBody>
      </p:sp>
      <p:sp>
        <p:nvSpPr>
          <p:cNvPr id="4" name="灯片编号占位符 3">
            <a:extLst>
              <a:ext uri="{FF2B5EF4-FFF2-40B4-BE49-F238E27FC236}">
                <a16:creationId xmlns:a16="http://schemas.microsoft.com/office/drawing/2014/main" id="{F8358EB9-1CE7-541E-27B7-A529521D7155}"/>
              </a:ext>
            </a:extLst>
          </p:cNvPr>
          <p:cNvSpPr>
            <a:spLocks noGrp="1"/>
          </p:cNvSpPr>
          <p:nvPr>
            <p:ph type="sldNum" sz="quarter" idx="5"/>
          </p:nvPr>
        </p:nvSpPr>
        <p:spPr/>
        <p:txBody>
          <a:bodyPr/>
          <a:lstStyle/>
          <a:p>
            <a:fld id="{4286ABB6-F96D-2341-8621-1F75BEB510AE}" type="slidenum">
              <a:rPr kumimoji="1" lang="zh-CN" altLang="en-US" smtClean="0"/>
              <a:t>6</a:t>
            </a:fld>
            <a:endParaRPr kumimoji="1" lang="zh-CN" altLang="en-US"/>
          </a:p>
        </p:txBody>
      </p:sp>
    </p:spTree>
    <p:extLst>
      <p:ext uri="{BB962C8B-B14F-4D97-AF65-F5344CB8AC3E}">
        <p14:creationId xmlns:p14="http://schemas.microsoft.com/office/powerpoint/2010/main" val="369450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宏观难点：数据更少（一个月一条数据），模糊先验（专家经验）难建模，兼顾风险与收益的权衡</a:t>
            </a:r>
          </a:p>
          <a:p>
            <a:endParaRPr kumimoji="1" lang="en-US" altLang="zh-CN" dirty="0"/>
          </a:p>
          <a:p>
            <a:r>
              <a:rPr kumimoji="1" lang="zh-CN" altLang="en-US" dirty="0"/>
              <a:t>微观难点：决策变量是连续（多种折扣率）多维（多种品类）的，难以清晰建模，决策有时间限制（</a:t>
            </a:r>
            <a:r>
              <a:rPr kumimoji="1" lang="en-US" altLang="zh-CN" dirty="0"/>
              <a:t>0.05s</a:t>
            </a:r>
            <a:r>
              <a:rPr kumimoji="1" lang="zh-CN" altLang="en-US" dirty="0"/>
              <a:t>每人），当前严重依赖收益与成本的权衡参数</a:t>
            </a:r>
            <a:r>
              <a:rPr kumimoji="1" lang="en-US" altLang="zh-CN" dirty="0"/>
              <a:t>lambda</a:t>
            </a:r>
            <a:endParaRPr kumimoji="1" lang="zh-CN" altLang="en-US" dirty="0"/>
          </a:p>
        </p:txBody>
      </p:sp>
      <p:sp>
        <p:nvSpPr>
          <p:cNvPr id="4" name="灯片编号占位符 3"/>
          <p:cNvSpPr>
            <a:spLocks noGrp="1"/>
          </p:cNvSpPr>
          <p:nvPr>
            <p:ph type="sldNum" sz="quarter" idx="5"/>
          </p:nvPr>
        </p:nvSpPr>
        <p:spPr/>
        <p:txBody>
          <a:bodyPr/>
          <a:lstStyle/>
          <a:p>
            <a:fld id="{4286ABB6-F96D-2341-8621-1F75BEB510AE}" type="slidenum">
              <a:rPr kumimoji="1" lang="zh-CN" altLang="en-US" smtClean="0"/>
              <a:t>7</a:t>
            </a:fld>
            <a:endParaRPr kumimoji="1" lang="zh-CN" altLang="en-US"/>
          </a:p>
        </p:txBody>
      </p:sp>
    </p:spTree>
    <p:extLst>
      <p:ext uri="{BB962C8B-B14F-4D97-AF65-F5344CB8AC3E}">
        <p14:creationId xmlns:p14="http://schemas.microsoft.com/office/powerpoint/2010/main" val="404631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1" dirty="0">
                <a:solidFill>
                  <a:srgbClr val="FF0000"/>
                </a:solidFill>
              </a:rPr>
              <a:t>模型这个是在学什么（</a:t>
            </a:r>
            <a:r>
              <a:rPr lang="en-US" altLang="zh-CN" sz="1000" b="1" dirty="0">
                <a:solidFill>
                  <a:srgbClr val="FF0000"/>
                </a:solidFill>
              </a:rPr>
              <a:t>g, w </a:t>
            </a:r>
            <a:r>
              <a:rPr lang="zh-CN" altLang="en-US" sz="1000" b="1" dirty="0">
                <a:solidFill>
                  <a:srgbClr val="FF0000"/>
                </a:solidFill>
              </a:rPr>
              <a:t>是啥）</a:t>
            </a:r>
            <a:endParaRPr lang="en-US" altLang="zh-CN" sz="1000" b="1" dirty="0">
              <a:solidFill>
                <a:srgbClr val="FF0000"/>
              </a:solidFill>
            </a:endParaRPr>
          </a:p>
          <a:p>
            <a:r>
              <a:rPr lang="zh-CN" altLang="en-US" sz="1200" dirty="0"/>
              <a:t>这个模型是在学如何做出月度规划 </a:t>
            </a:r>
            <a:r>
              <a:rPr lang="en-US" altLang="zh-CN" sz="1200" dirty="0"/>
              <a:t>w</a:t>
            </a:r>
            <a:r>
              <a:rPr lang="zh-CN" altLang="en-US" sz="1200" dirty="0"/>
              <a:t>的同时又能很好地遵循 </a:t>
            </a:r>
            <a:r>
              <a:rPr lang="en-US" altLang="zh-CN" sz="1200" dirty="0" err="1"/>
              <a:t>gi</a:t>
            </a:r>
            <a:r>
              <a:rPr lang="en-US" altLang="zh-CN" sz="1200" dirty="0"/>
              <a:t> </a:t>
            </a:r>
            <a:r>
              <a:rPr lang="zh-CN" altLang="en-US" sz="1200" dirty="0"/>
              <a:t>所代表的决策约束，</a:t>
            </a:r>
            <a:endParaRPr lang="en-US" altLang="zh-CN" sz="1200" dirty="0"/>
          </a:p>
          <a:p>
            <a:r>
              <a:rPr lang="en-US" altLang="zh-CN" sz="1200" dirty="0"/>
              <a:t>w </a:t>
            </a:r>
            <a:r>
              <a:rPr lang="zh-CN" altLang="en-US" sz="1200" dirty="0"/>
              <a:t>是模型在综合考虑了长期收益最大化（</a:t>
            </a:r>
            <a:r>
              <a:rPr lang="en-US" altLang="zh-CN" sz="1200" dirty="0"/>
              <a:t>max </a:t>
            </a:r>
            <a:r>
              <a:rPr lang="en-US" altLang="zh-CN" sz="1200" dirty="0" err="1"/>
              <a:t>Σ</a:t>
            </a:r>
            <a:r>
              <a:rPr lang="en-US" altLang="zh-CN" sz="1200" dirty="0"/>
              <a:t> r</a:t>
            </a:r>
            <a:r>
              <a:rPr lang="zh-CN" altLang="en-US" sz="1200" dirty="0"/>
              <a:t>）和满足先验约束（</a:t>
            </a:r>
            <a:r>
              <a:rPr lang="en-US" altLang="zh-CN" sz="1200" dirty="0" err="1"/>
              <a:t>loss_pi</a:t>
            </a:r>
            <a:r>
              <a:rPr lang="zh-CN" altLang="en-US" sz="1200" dirty="0"/>
              <a:t>）之后，给出的最优解。</a:t>
            </a:r>
            <a:endParaRPr lang="en-US" altLang="zh-CN" sz="1200" dirty="0"/>
          </a:p>
          <a:p>
            <a:r>
              <a:rPr lang="en-US" altLang="zh-CN" sz="1200" dirty="0" err="1">
                <a:solidFill>
                  <a:srgbClr val="FF0000"/>
                </a:solidFill>
              </a:rPr>
              <a:t>gi</a:t>
            </a:r>
            <a:r>
              <a:rPr lang="zh-CN" altLang="en-US" sz="1200" dirty="0">
                <a:solidFill>
                  <a:srgbClr val="FF0000"/>
                </a:solidFill>
              </a:rPr>
              <a:t>是从日颗粒度数据里学到的约束，比如周期性约束（</a:t>
            </a:r>
            <a:r>
              <a:rPr lang="zh-CN" altLang="en-US" sz="1000" dirty="0"/>
              <a:t>将月根据周划分为</a:t>
            </a:r>
            <a:r>
              <a:rPr lang="en-US" altLang="zh-CN" sz="1000" dirty="0"/>
              <a:t>4</a:t>
            </a:r>
            <a:r>
              <a:rPr lang="zh-CN" altLang="en-US" sz="1000" dirty="0"/>
              <a:t>个</a:t>
            </a:r>
            <a:r>
              <a:rPr lang="en-US" altLang="zh-CN" sz="1000" dirty="0"/>
              <a:t>T</a:t>
            </a:r>
            <a:r>
              <a:rPr lang="zh-CN" altLang="en-US" sz="1000" dirty="0"/>
              <a:t>周期（不足的天数按照小数处理））周期之间的差异在</a:t>
            </a:r>
            <a:r>
              <a:rPr lang="en-US" altLang="zh-CN" sz="1000" dirty="0"/>
              <a:t>delta</a:t>
            </a:r>
            <a:r>
              <a:rPr lang="zh-CN" altLang="en-US" sz="1000" dirty="0"/>
              <a:t>内）</a:t>
            </a:r>
            <a:endParaRPr lang="en-US" altLang="zh-CN" sz="1000" dirty="0">
              <a:solidFill>
                <a:srgbClr val="FF0000"/>
              </a:solidFill>
            </a:endParaRPr>
          </a:p>
          <a:p>
            <a:endParaRPr lang="en-US" altLang="zh-CN" sz="1000" b="1" dirty="0">
              <a:solidFill>
                <a:srgbClr val="FF0000"/>
              </a:solidFill>
            </a:endParaRPr>
          </a:p>
          <a:p>
            <a:r>
              <a:rPr lang="en-US" altLang="zh-CN" sz="1000" b="1" dirty="0">
                <a:solidFill>
                  <a:srgbClr val="FF0000"/>
                </a:solidFill>
              </a:rPr>
              <a:t>1</a:t>
            </a:r>
            <a:r>
              <a:rPr lang="zh-CN" altLang="en-US" sz="1000" b="1" dirty="0">
                <a:solidFill>
                  <a:srgbClr val="FF0000"/>
                </a:solidFill>
              </a:rPr>
              <a:t>，识别约束？日粒度是在学习什么</a:t>
            </a:r>
            <a:endParaRPr lang="en-US" altLang="zh-CN" sz="1000" b="1" dirty="0">
              <a:solidFill>
                <a:srgbClr val="FF0000"/>
              </a:solidFill>
            </a:endParaRPr>
          </a:p>
          <a:p>
            <a:r>
              <a:rPr lang="zh-CN" altLang="en-US" sz="1000" dirty="0">
                <a:solidFill>
                  <a:srgbClr val="FF0000"/>
                </a:solidFill>
              </a:rPr>
              <a:t>从日颗粒度数据中识别的先验约束是一个专家顾问的角色，</a:t>
            </a:r>
            <a:r>
              <a:rPr lang="zh-CN" altLang="en-US" sz="1200" dirty="0"/>
              <a:t>为宏观的月度规划提供来自一线实践的、微观的、经过验证的指导。</a:t>
            </a:r>
            <a:endParaRPr lang="en-US" altLang="zh-CN" sz="1200" dirty="0"/>
          </a:p>
          <a:p>
            <a:r>
              <a:rPr lang="zh-CN" altLang="en-US" sz="1000" dirty="0">
                <a:solidFill>
                  <a:srgbClr val="FF0000"/>
                </a:solidFill>
              </a:rPr>
              <a:t>日颗粒度就是之前的一天的补贴分配作为一个颗粒。</a:t>
            </a:r>
            <a:endParaRPr lang="en-US" altLang="zh-CN" sz="1000" dirty="0">
              <a:solidFill>
                <a:srgbClr val="FF0000"/>
              </a:solidFill>
            </a:endParaRPr>
          </a:p>
          <a:p>
            <a:endParaRPr lang="en-US" altLang="zh-CN" sz="1000" dirty="0">
              <a:solidFill>
                <a:srgbClr val="FF0000"/>
              </a:solidFill>
            </a:endParaRPr>
          </a:p>
          <a:p>
            <a:r>
              <a:rPr lang="en-US" altLang="zh-CN" sz="1000" b="1" dirty="0">
                <a:solidFill>
                  <a:srgbClr val="FF0000"/>
                </a:solidFill>
              </a:rPr>
              <a:t>2</a:t>
            </a:r>
            <a:r>
              <a:rPr lang="zh-CN" altLang="en-US" sz="1000" b="1" dirty="0">
                <a:solidFill>
                  <a:srgbClr val="FF0000"/>
                </a:solidFill>
              </a:rPr>
              <a:t>，月粒度和日粒度在预测和决策的差别是什么，</a:t>
            </a:r>
            <a:endParaRPr lang="en-US" altLang="zh-CN" sz="1000" b="1" dirty="0">
              <a:solidFill>
                <a:srgbClr val="FF0000"/>
              </a:solidFill>
            </a:endParaRPr>
          </a:p>
          <a:p>
            <a:r>
              <a:rPr lang="zh-CN" altLang="en-US" sz="1000" b="0" dirty="0">
                <a:solidFill>
                  <a:srgbClr val="FF0000"/>
                </a:solidFill>
              </a:rPr>
              <a:t>日颗粒度的预测和决策是资源分配，在给定的总补贴预算下进行一天的补贴分配是单步，就是之前提的</a:t>
            </a:r>
            <a:r>
              <a:rPr lang="zh-CN" altLang="en-US" sz="1000" b="0" dirty="0">
                <a:latin typeface="Times New Roman" panose="02020603050405020304" pitchFamily="18" charset="0"/>
                <a:ea typeface="微软雅黑" panose="020B0503020204020204" pitchFamily="34" charset="-122"/>
                <a:cs typeface="+mn-ea"/>
                <a:sym typeface="Times New Roman" panose="02020603050405020304" pitchFamily="18" charset="0"/>
              </a:rPr>
              <a:t>多城市</a:t>
            </a:r>
            <a:r>
              <a:rPr lang="zh-CN" altLang="en-US" sz="1000" b="0" dirty="0">
                <a:solidFill>
                  <a:srgbClr val="FFD42A"/>
                </a:solidFill>
                <a:latin typeface="Times New Roman" panose="02020603050405020304" pitchFamily="18" charset="0"/>
                <a:ea typeface="微软雅黑" panose="020B0503020204020204" pitchFamily="34" charset="-122"/>
                <a:cs typeface="+mn-ea"/>
                <a:sym typeface="Times New Roman" panose="02020603050405020304" pitchFamily="18" charset="0"/>
              </a:rPr>
              <a:t>单步多品类</a:t>
            </a:r>
            <a:endParaRPr lang="en-US" altLang="zh-CN" sz="1000" b="0" dirty="0">
              <a:solidFill>
                <a:srgbClr val="FF0000"/>
              </a:solidFill>
            </a:endParaRPr>
          </a:p>
          <a:p>
            <a:r>
              <a:rPr lang="zh-CN" altLang="en-US" sz="1000" b="0" dirty="0">
                <a:solidFill>
                  <a:srgbClr val="FF0000"/>
                </a:solidFill>
              </a:rPr>
              <a:t>月颗粒度的预测和决策是资源规划，</a:t>
            </a:r>
            <a:r>
              <a:rPr lang="zh-CN" altLang="en-US" sz="1000" b="0" dirty="0">
                <a:latin typeface="Times New Roman" panose="02020603050405020304" pitchFamily="18" charset="0"/>
                <a:ea typeface="微软雅黑" panose="020B0503020204020204" pitchFamily="34" charset="-122"/>
                <a:sym typeface="Times New Roman" panose="02020603050405020304" pitchFamily="18" charset="0"/>
              </a:rPr>
              <a:t>预算额极大，决策目标多，是月的补贴规划</a:t>
            </a:r>
            <a:endParaRPr lang="en-US" altLang="zh-CN" sz="1000" b="0" dirty="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1200" dirty="0"/>
              <a:t>日颗粒度在</a:t>
            </a:r>
            <a:r>
              <a:rPr lang="zh-CN" altLang="en-US" sz="1200" b="1" dirty="0"/>
              <a:t>给定</a:t>
            </a:r>
            <a:r>
              <a:rPr lang="zh-CN" altLang="en-US" sz="1200" dirty="0"/>
              <a:t>的总预算和明确约束下，进行补贴分配。</a:t>
            </a:r>
            <a:endParaRPr lang="en-US" altLang="zh-CN" sz="1200" dirty="0"/>
          </a:p>
          <a:p>
            <a:r>
              <a:rPr lang="zh-CN" altLang="en-US" sz="1200" b="0" dirty="0"/>
              <a:t>月颗粒度</a:t>
            </a:r>
            <a:r>
              <a:rPr lang="zh-CN" altLang="en-US" sz="1200" dirty="0"/>
              <a:t>在</a:t>
            </a:r>
            <a:r>
              <a:rPr lang="zh-CN" altLang="en-US" sz="1200" b="0" dirty="0"/>
              <a:t>预算空间较大</a:t>
            </a:r>
            <a:r>
              <a:rPr lang="zh-CN" altLang="en-US" sz="1200" dirty="0"/>
              <a:t>、目标多元的情况下，进行补贴规划。</a:t>
            </a:r>
            <a:endParaRPr lang="en-US" altLang="zh-CN" sz="1000" b="0" dirty="0">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差别的话月规划对可解释性的要求更高，月规划没有仿真，需要基于业务先验（技术路线中是将从日颗粒度数据里学来的三类决策约束融入先验约束的损失），与之相应的是之前每天的</a:t>
            </a:r>
            <a:r>
              <a:rPr lang="zh-CN" altLang="en-US" sz="1000" b="1" dirty="0">
                <a:latin typeface="Times New Roman" panose="02020603050405020304" pitchFamily="18" charset="0"/>
                <a:ea typeface="微软雅黑" panose="020B0503020204020204" pitchFamily="34" charset="-122"/>
                <a:cs typeface="+mn-ea"/>
                <a:sym typeface="Times New Roman" panose="02020603050405020304" pitchFamily="18" charset="0"/>
              </a:rPr>
              <a:t>资源分配</a:t>
            </a:r>
            <a:r>
              <a:rPr lang="zh-CN" altLang="en-US" sz="1000" b="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相当于融入了一条业务决策先验</a:t>
            </a:r>
            <a:r>
              <a:rPr lang="en-US" altLang="zh-CN" sz="1000" b="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1000" b="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排序损失</a:t>
            </a:r>
            <a:r>
              <a:rPr lang="en-US" altLang="zh-CN" sz="1000" b="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1000" dirty="0">
              <a:solidFill>
                <a:srgbClr val="FF0000"/>
              </a:solidFill>
            </a:endParaRPr>
          </a:p>
          <a:p>
            <a:endParaRPr lang="en-US" altLang="zh-CN" sz="1000" dirty="0"/>
          </a:p>
          <a:p>
            <a:endParaRPr lang="en-US" altLang="zh-CN" sz="1000" dirty="0"/>
          </a:p>
          <a:p>
            <a:r>
              <a:rPr lang="zh-CN" altLang="en-US" sz="1000" dirty="0"/>
              <a:t>如何在之前做的每天的资源分配基础上走向对未来一个月的每个城市多品类的分钱，需要解决在数据稀疏（如每个月只有一条数据）和先验模糊情景的优化问题。日颗粒度数据是月度规划的基础，在日颗粒度数据上通过三种约束趋势性约束（比如节假日补贴和工作日补贴的关系）、相似性约束（微观有仿真是仿真中的（如果宏观没有仿真应该是人类分配时的）大小关系，使得决策风险可控、周期性约束（将月根据周划分为</a:t>
            </a:r>
            <a:r>
              <a:rPr lang="en-US" altLang="zh-CN" sz="1000" dirty="0"/>
              <a:t>4</a:t>
            </a:r>
            <a:r>
              <a:rPr lang="zh-CN" altLang="en-US" sz="1000" dirty="0"/>
              <a:t>个</a:t>
            </a:r>
            <a:r>
              <a:rPr lang="en-US" altLang="zh-CN" sz="1000" dirty="0"/>
              <a:t>T</a:t>
            </a:r>
            <a:r>
              <a:rPr lang="zh-CN" altLang="en-US" sz="1000" dirty="0"/>
              <a:t>周期（不足的天数按照小数处理））周期之间的差异在</a:t>
            </a:r>
            <a:r>
              <a:rPr lang="en-US" altLang="zh-CN" sz="1000" dirty="0"/>
              <a:t>delta</a:t>
            </a:r>
            <a:r>
              <a:rPr lang="zh-CN" altLang="en-US" sz="1000" dirty="0"/>
              <a:t>内。然后将学到的先验知识融入到月度规划中，和决策损失一同回传从而进行模型训练，实现长期目标最大化和风险可控的最终目的。</a:t>
            </a:r>
          </a:p>
        </p:txBody>
      </p:sp>
      <p:sp>
        <p:nvSpPr>
          <p:cNvPr id="4" name="灯片编号占位符 3"/>
          <p:cNvSpPr>
            <a:spLocks noGrp="1"/>
          </p:cNvSpPr>
          <p:nvPr>
            <p:ph type="sldNum" sz="quarter" idx="5"/>
          </p:nvPr>
        </p:nvSpPr>
        <p:spPr/>
        <p:txBody>
          <a:bodyPr/>
          <a:lstStyle/>
          <a:p>
            <a:fld id="{4286ABB6-F96D-2341-8621-1F75BEB510AE}" type="slidenum">
              <a:rPr kumimoji="1" lang="zh-CN" altLang="en-US" smtClean="0"/>
              <a:t>8</a:t>
            </a:fld>
            <a:endParaRPr kumimoji="1" lang="zh-CN" altLang="en-US"/>
          </a:p>
        </p:txBody>
      </p:sp>
    </p:spTree>
    <p:extLst>
      <p:ext uri="{BB962C8B-B14F-4D97-AF65-F5344CB8AC3E}">
        <p14:creationId xmlns:p14="http://schemas.microsoft.com/office/powerpoint/2010/main" val="4164936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基于微观侧端到端决策和</a:t>
            </a:r>
            <a:r>
              <a:rPr lang="en-US" altLang="zh-CN" sz="1600" dirty="0"/>
              <a:t>50ms</a:t>
            </a:r>
            <a:r>
              <a:rPr lang="zh-CN" altLang="en-US" sz="1600" dirty="0"/>
              <a:t>内响应的需求，我们提出了补贴分配的新路线：</a:t>
            </a: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实现低延迟响应的核心技术是拉格朗日对偶</a:t>
            </a:r>
            <a:r>
              <a:rPr lang="zh-CN" altLang="en-US" sz="1600" dirty="0"/>
              <a:t>，把求解组合优化问题转化为求解单个决策问题</a:t>
            </a: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在这一决策过程中，我们需要考虑的一个是</a:t>
            </a:r>
            <a:r>
              <a:rPr lang="zh-CN" altLang="en-US" sz="2400" dirty="0"/>
              <a:t>预测与决策的割裂，另一个是对于</a:t>
            </a:r>
            <a:r>
              <a:rPr lang="el-GR" altLang="zh-CN" sz="2400" dirty="0"/>
              <a:t>λ</a:t>
            </a:r>
            <a:r>
              <a:rPr lang="zh-CN" altLang="el-GR" sz="2400" dirty="0"/>
              <a:t>的</a:t>
            </a:r>
            <a:r>
              <a:rPr lang="zh-CN" altLang="en-US" sz="2400" dirty="0"/>
              <a:t>依赖。</a:t>
            </a: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第一个问题：本来是要在损失函数中考虑决策，这体现了</a:t>
            </a:r>
            <a:r>
              <a:rPr lang="en-US" altLang="zh-CN" sz="2400" dirty="0"/>
              <a:t>SPO</a:t>
            </a:r>
            <a:r>
              <a:rPr lang="zh-CN" altLang="en-US" sz="2400" dirty="0"/>
              <a:t>的思想，但是由于存在反事实问题，不知道真值，就可以设计代替损失（美团的思路），比如可以是这样一个</a:t>
            </a:r>
            <a:r>
              <a:rPr lang="en-US" altLang="zh-CN" sz="2400" dirty="0"/>
              <a:t>L_+</a:t>
            </a:r>
            <a:r>
              <a:rPr lang="zh-CN" altLang="en-US" sz="2400" dirty="0"/>
              <a:t>，体现了因果推断的思想</a:t>
            </a: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因果推断就是</a:t>
            </a:r>
            <a:r>
              <a:rPr lang="zh-CN" altLang="en-US" sz="3600" dirty="0"/>
              <a:t>逆倾向得分加权，通过随机实验 </a:t>
            </a:r>
            <a:r>
              <a:rPr lang="en-US" altLang="zh-CN" sz="3600" dirty="0"/>
              <a:t>(</a:t>
            </a:r>
            <a:r>
              <a:rPr lang="en" altLang="zh-CN" sz="3600" dirty="0"/>
              <a:t>RCT)</a:t>
            </a:r>
            <a:r>
              <a:rPr lang="zh-CN" altLang="en" sz="3600" dirty="0"/>
              <a:t>的</a:t>
            </a:r>
            <a:r>
              <a:rPr lang="zh-CN" altLang="en-US" sz="3600" dirty="0"/>
              <a:t>数据，</a:t>
            </a:r>
            <a:r>
              <a:rPr lang="zh-CN" altLang="en-US" sz="1600" dirty="0"/>
              <a:t>因果推断的权重就是这个</a:t>
            </a:r>
            <a:r>
              <a:rPr lang="en-US" altLang="zh-CN" sz="1600" dirty="0"/>
              <a:t>N_{</a:t>
            </a:r>
            <a:r>
              <a:rPr lang="en-US" altLang="zh-CN" sz="1600" dirty="0" err="1"/>
              <a:t>t_i</a:t>
            </a:r>
            <a:r>
              <a:rPr lang="en-US" altLang="zh-CN" sz="1600" dirty="0"/>
              <a:t>}/N</a:t>
            </a:r>
            <a:r>
              <a:rPr lang="zh-CN" altLang="en-US" sz="1600" dirty="0"/>
              <a:t>的倒数。</a:t>
            </a: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理解为：</a:t>
            </a:r>
            <a:r>
              <a:rPr lang="zh-CN" altLang="en-US" sz="2400" dirty="0"/>
              <a:t>如果某个补贴</a:t>
            </a:r>
            <a:r>
              <a:rPr lang="en" altLang="zh-CN" sz="2400" dirty="0" err="1"/>
              <a:t>t_i</a:t>
            </a:r>
            <a:r>
              <a:rPr lang="zh-CN" altLang="en-US" sz="2400" dirty="0"/>
              <a:t>在实验中非常稀有（</a:t>
            </a:r>
            <a:r>
              <a:rPr lang="en" altLang="zh-CN" sz="2400" dirty="0"/>
              <a:t>N_{</a:t>
            </a:r>
            <a:r>
              <a:rPr lang="en" altLang="zh-CN" sz="2400" dirty="0" err="1"/>
              <a:t>t_i</a:t>
            </a:r>
            <a:r>
              <a:rPr lang="en" altLang="zh-CN" sz="2400" dirty="0"/>
              <a:t>}</a:t>
            </a:r>
            <a:r>
              <a:rPr lang="zh-CN" altLang="en-US" sz="2400" dirty="0"/>
              <a:t>很小），那么每一个观测到</a:t>
            </a:r>
            <a:r>
              <a:rPr lang="en" altLang="zh-CN" sz="2400" dirty="0" err="1"/>
              <a:t>t_i</a:t>
            </a:r>
            <a:r>
              <a:rPr lang="zh-CN" altLang="en-US" sz="2400" dirty="0"/>
              <a:t>的样本就变得非常有价值，因为它代表了大量未被观测到的同类情况。因此，我们要给它一个很高的权重，来放大它的代表性，这个损失函数 </a:t>
            </a:r>
            <a:r>
              <a:rPr lang="en-US" altLang="zh-CN" sz="2400" dirty="0"/>
              <a:t>=</a:t>
            </a:r>
            <a:r>
              <a:rPr lang="zh-CN" altLang="en-US" sz="2400" dirty="0"/>
              <a:t> 权重</a:t>
            </a:r>
            <a:r>
              <a:rPr lang="en-US" altLang="zh-CN" sz="2400" dirty="0"/>
              <a:t>·</a:t>
            </a:r>
            <a:r>
              <a:rPr lang="zh-CN" altLang="en-US" sz="2400" dirty="0"/>
              <a:t>被观测到的收益</a:t>
            </a:r>
            <a:r>
              <a:rPr lang="en-US" altLang="zh-CN" sz="2400" dirty="0"/>
              <a:t>·</a:t>
            </a:r>
            <a:r>
              <a:rPr lang="zh-CN" altLang="en-US" sz="2400" dirty="0"/>
              <a:t>用离散选择模型算出来的概率</a:t>
            </a: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t>具体解释参考：</a:t>
            </a:r>
            <a:endParaRPr lang="en-US" altLang="zh-CN" sz="24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我们知道对于任何一个用户</a:t>
            </a:r>
            <a:r>
              <a:rPr lang="en" altLang="zh-CN" sz="2400" dirty="0" err="1"/>
              <a:t>i</a:t>
            </a:r>
            <a:r>
              <a:rPr lang="zh-CN" altLang="en" sz="2400" dirty="0"/>
              <a:t>，</a:t>
            </a:r>
            <a:r>
              <a:rPr lang="zh-CN" altLang="en-US" sz="2400" dirty="0"/>
              <a:t>我们只知道他被随机分配到的那个补贴</a:t>
            </a:r>
            <a:r>
              <a:rPr lang="en" altLang="zh-CN" sz="2400" dirty="0" err="1"/>
              <a:t>t_i</a:t>
            </a:r>
            <a:r>
              <a:rPr lang="zh-CN" altLang="en-US" sz="2400" dirty="0"/>
              <a:t>所产生的结果，而不知道如果当时按照我们现在这个模型的建议给他另一个补贴</a:t>
            </a:r>
            <a:r>
              <a:rPr lang="en" altLang="zh-CN" sz="2400" dirty="0" err="1"/>
              <a:t>i</a:t>
            </a:r>
            <a:r>
              <a:rPr lang="en" altLang="zh-CN" sz="2400" dirty="0"/>
              <a:t>’</a:t>
            </a:r>
            <a:r>
              <a:rPr lang="zh-CN" altLang="en" sz="2400" dirty="0"/>
              <a:t>，</a:t>
            </a:r>
            <a:r>
              <a:rPr lang="zh-CN" altLang="en-US" sz="2400" dirty="0"/>
              <a:t>会是什么结果，</a:t>
            </a: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因此通过给每个观测样本赋予一个权重，也就是可以将基于历史分布计算出的结果，修正为对新策略分布下结果的无偏估计。在补贴的场景中就是收到补贴</a:t>
            </a:r>
            <a:r>
              <a:rPr lang="en-US" altLang="zh-CN" sz="2400" dirty="0" err="1"/>
              <a:t>t_i</a:t>
            </a:r>
            <a:r>
              <a:rPr lang="zh-CN" altLang="en-US" sz="2400" dirty="0"/>
              <a:t>总人数</a:t>
            </a:r>
            <a:r>
              <a:rPr lang="en-US" altLang="zh-CN" sz="2400" dirty="0"/>
              <a:t>N_{</a:t>
            </a:r>
            <a:r>
              <a:rPr lang="en-US" altLang="zh-CN" sz="2400" dirty="0" err="1"/>
              <a:t>t_i</a:t>
            </a:r>
            <a:r>
              <a:rPr lang="en-US" altLang="zh-CN" sz="2400" dirty="0"/>
              <a:t>} /</a:t>
            </a:r>
            <a:r>
              <a:rPr lang="zh-CN" altLang="en-US" sz="2400" dirty="0"/>
              <a:t> 样本容量</a:t>
            </a:r>
            <a:r>
              <a:rPr lang="en-US" altLang="zh-CN" sz="2400" dirty="0"/>
              <a:t>N</a:t>
            </a:r>
            <a:r>
              <a:rPr lang="zh-CN" altLang="en-US" sz="2400" dirty="0"/>
              <a:t>，然后权重使其倒数</a:t>
            </a: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隐式学习：另外，因为存在多种品类的补贴（快车、特惠快车、专车等等），因此这些品类会相互影响，因此隐式学习指的是，</a:t>
            </a:r>
            <a:r>
              <a:rPr lang="zh-CN" altLang="en-US" sz="2400" dirty="0"/>
              <a:t>不是通过明确的基于规则或独立的模块来学习品类间的关系</a:t>
            </a: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而是在最小化这个</a:t>
            </a:r>
            <a:r>
              <a:rPr lang="en-US" altLang="zh-CN" sz="2400" dirty="0"/>
              <a:t>L+</a:t>
            </a:r>
            <a:r>
              <a:rPr lang="zh-CN" altLang="en-US" sz="2400" dirty="0"/>
              <a:t>（目标函数），训练一个神经网络</a:t>
            </a:r>
            <a:r>
              <a:rPr lang="en-US" altLang="zh-CN" sz="2400" dirty="0"/>
              <a:t>f(</a:t>
            </a:r>
            <a:r>
              <a:rPr lang="en-US" altLang="zh-CN" sz="2400" dirty="0" err="1"/>
              <a:t>x_i</a:t>
            </a:r>
            <a:r>
              <a:rPr lang="en-US" altLang="zh-CN" sz="2400" dirty="0"/>
              <a:t>;</a:t>
            </a:r>
            <a:r>
              <a:rPr lang="el-GR" altLang="zh-CN" sz="3600" dirty="0"/>
              <a:t> θ</a:t>
            </a:r>
            <a:r>
              <a:rPr lang="en-US" altLang="zh-CN" sz="24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第二个问题是对于</a:t>
            </a:r>
            <a:r>
              <a:rPr lang="el-GR" altLang="zh-CN" sz="2400" dirty="0"/>
              <a:t>λ</a:t>
            </a:r>
            <a:r>
              <a:rPr lang="zh-CN" altLang="en-US" sz="2400" dirty="0"/>
              <a:t>的依赖：现在的</a:t>
            </a:r>
            <a:r>
              <a:rPr lang="el-GR" altLang="zh-CN" sz="2400" dirty="0"/>
              <a:t>λ</a:t>
            </a:r>
            <a:r>
              <a:rPr lang="zh-CN" altLang="en-US" sz="2400" dirty="0"/>
              <a:t>是通过仿真试出来的，我们可以根据历史数据或者经验，给一个</a:t>
            </a:r>
            <a:r>
              <a:rPr lang="el-GR" altLang="zh-CN" sz="2400" dirty="0"/>
              <a:t>λ</a:t>
            </a:r>
            <a:r>
              <a:rPr lang="zh-CN" altLang="el-GR" sz="2400" dirty="0"/>
              <a:t>的</a:t>
            </a:r>
            <a:r>
              <a:rPr lang="zh-CN" altLang="en-US" sz="2400" dirty="0"/>
              <a:t>分布</a:t>
            </a:r>
            <a:r>
              <a:rPr lang="en-US" altLang="zh-CN" sz="2400" dirty="0"/>
              <a:t>P(</a:t>
            </a:r>
            <a:r>
              <a:rPr lang="el-GR" altLang="zh-CN" sz="2400" dirty="0"/>
              <a:t>λ</a:t>
            </a:r>
            <a:r>
              <a:rPr lang="en-US" altLang="zh-CN" sz="2400" dirty="0"/>
              <a:t>)</a:t>
            </a:r>
            <a:r>
              <a:rPr lang="zh-CN" altLang="en-US" sz="2400" dirty="0"/>
              <a:t>，</a:t>
            </a:r>
            <a:r>
              <a:rPr lang="zh-CN" altLang="en-US" sz="3600" dirty="0"/>
              <a:t>使得模型在</a:t>
            </a:r>
            <a:r>
              <a:rPr lang="zh-CN" altLang="en-US" sz="3600" b="0" dirty="0"/>
              <a:t>所有可能遇到的预算场景中</a:t>
            </a:r>
            <a:r>
              <a:rPr lang="zh-CN" altLang="en-US" sz="3600" dirty="0"/>
              <a:t>期望的决策损失最小，也就是</a:t>
            </a:r>
            <a:r>
              <a:rPr lang="en-US" altLang="zh-CN" sz="3600" dirty="0"/>
              <a:t>min E(L+)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0" dirty="0"/>
              <a:t>输入是这个分布、</a:t>
            </a:r>
            <a:r>
              <a:rPr lang="zh-CN" altLang="en-US" sz="3600" dirty="0"/>
              <a:t>用户特征向量</a:t>
            </a:r>
            <a:r>
              <a:rPr lang="en-US" altLang="zh-CN" sz="3600" dirty="0"/>
              <a:t>x</a:t>
            </a:r>
            <a:r>
              <a:rPr lang="zh-CN" altLang="en-US" sz="3600" dirty="0"/>
              <a:t>、还有历史数据的</a:t>
            </a:r>
            <a:r>
              <a:rPr lang="en-US" altLang="zh-CN" sz="3600" dirty="0"/>
              <a:t>(Delta GMV, c)</a:t>
            </a:r>
            <a:r>
              <a:rPr lang="zh-CN" altLang="en-US" sz="3600" dirty="0"/>
              <a:t>观测值（收益，打车价格），输出是学习好的一个网络，和</a:t>
            </a:r>
            <a:r>
              <a:rPr lang="zh-CN" altLang="en-US" sz="4800" dirty="0"/>
              <a:t>一个</a:t>
            </a:r>
            <a:r>
              <a:rPr lang="zh-CN" altLang="en-US" sz="4800" b="0" dirty="0"/>
              <a:t>以</a:t>
            </a:r>
            <a:r>
              <a:rPr lang="el-GR" altLang="zh-CN" sz="4800" b="0" dirty="0"/>
              <a:t>λ</a:t>
            </a:r>
            <a:r>
              <a:rPr lang="zh-CN" altLang="en-US" sz="4800" b="0" dirty="0"/>
              <a:t>为条件的</a:t>
            </a:r>
            <a:r>
              <a:rPr lang="zh-CN" altLang="en-US" sz="4800" dirty="0"/>
              <a:t>决策函数</a:t>
            </a:r>
            <a:r>
              <a:rPr lang="en-US" altLang="zh-CN" sz="4800" dirty="0"/>
              <a:t>f(</a:t>
            </a:r>
            <a:r>
              <a:rPr lang="en-US" altLang="zh-CN" sz="4800" dirty="0" err="1"/>
              <a:t>x_i</a:t>
            </a:r>
            <a:r>
              <a:rPr lang="en-US" altLang="zh-CN" sz="4800" dirty="0"/>
              <a:t>,</a:t>
            </a:r>
            <a:r>
              <a:rPr lang="el-GR" altLang="zh-CN" sz="4800" b="0" dirty="0"/>
              <a:t> λ</a:t>
            </a:r>
            <a:r>
              <a:rPr lang="en-US" altLang="zh-CN" sz="4800" b="0" dirty="0"/>
              <a:t>;</a:t>
            </a:r>
            <a:r>
              <a:rPr lang="el-GR" altLang="zh-CN" sz="6600" dirty="0"/>
              <a:t> θ</a:t>
            </a:r>
            <a:r>
              <a:rPr lang="en-US" altLang="zh-CN" sz="4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dirty="0"/>
              <a:t>其实这里联合学习的输入也包含了之前的隐式学习的输入，因此可以两个一起训练，搞出来一个又可以学到不同品类的补贴的相互关系、又可以学到面对这些情况应该怎么选取</a:t>
            </a:r>
            <a:r>
              <a:rPr lang="el-GR" altLang="zh-CN" sz="2400" b="0" dirty="0"/>
              <a:t>λ</a:t>
            </a:r>
            <a:r>
              <a:rPr lang="zh-CN" altLang="el-GR" sz="2400" b="0" dirty="0"/>
              <a:t>的</a:t>
            </a:r>
            <a:r>
              <a:rPr lang="zh-CN" altLang="en-US" sz="2400" b="0" dirty="0"/>
              <a:t>决策函数</a:t>
            </a:r>
            <a:endParaRPr lang="en-US" altLang="zh-CN" sz="24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dirty="0"/>
              <a:t>最后就可以用</a:t>
            </a:r>
            <a:r>
              <a:rPr lang="en-US" altLang="zh-CN" sz="2400" b="0" dirty="0"/>
              <a:t>argmax</a:t>
            </a:r>
            <a:r>
              <a:rPr lang="zh-CN" altLang="en-US" sz="2400" b="0" dirty="0"/>
              <a:t>来为</a:t>
            </a:r>
            <a:r>
              <a:rPr lang="zh-CN" altLang="en-US" sz="2400" b="0"/>
              <a:t>单个用户做出</a:t>
            </a:r>
            <a:r>
              <a:rPr lang="zh-CN" altLang="en-US" sz="2400" b="0" dirty="0"/>
              <a:t>最好的决策</a:t>
            </a: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dirty="0"/>
          </a:p>
        </p:txBody>
      </p:sp>
      <p:sp>
        <p:nvSpPr>
          <p:cNvPr id="4" name="灯片编号占位符 3"/>
          <p:cNvSpPr>
            <a:spLocks noGrp="1"/>
          </p:cNvSpPr>
          <p:nvPr>
            <p:ph type="sldNum" sz="quarter" idx="5"/>
          </p:nvPr>
        </p:nvSpPr>
        <p:spPr/>
        <p:txBody>
          <a:bodyPr/>
          <a:lstStyle/>
          <a:p>
            <a:fld id="{4286ABB6-F96D-2341-8621-1F75BEB510AE}" type="slidenum">
              <a:rPr kumimoji="1" lang="zh-CN" altLang="en-US" smtClean="0"/>
              <a:t>9</a:t>
            </a:fld>
            <a:endParaRPr kumimoji="1" lang="zh-CN" altLang="en-US"/>
          </a:p>
        </p:txBody>
      </p:sp>
    </p:spTree>
    <p:extLst>
      <p:ext uri="{BB962C8B-B14F-4D97-AF65-F5344CB8AC3E}">
        <p14:creationId xmlns:p14="http://schemas.microsoft.com/office/powerpoint/2010/main" val="670909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86ABB6-F96D-2341-8621-1F75BEB510AE}" type="slidenum">
              <a:rPr kumimoji="1" lang="zh-CN" altLang="en-US" smtClean="0"/>
              <a:t>10</a:t>
            </a:fld>
            <a:endParaRPr kumimoji="1" lang="zh-CN" altLang="en-US"/>
          </a:p>
        </p:txBody>
      </p:sp>
    </p:spTree>
    <p:extLst>
      <p:ext uri="{BB962C8B-B14F-4D97-AF65-F5344CB8AC3E}">
        <p14:creationId xmlns:p14="http://schemas.microsoft.com/office/powerpoint/2010/main" val="1428599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06DD57-9392-B7AB-87F8-B697CF371C35}"/>
              </a:ext>
            </a:extLst>
          </p:cNvPr>
          <p:cNvPicPr>
            <a:picLocks noChangeAspect="1"/>
          </p:cNvPicPr>
          <p:nvPr userDrawn="1"/>
        </p:nvPicPr>
        <p:blipFill>
          <a:blip r:embed="rId2"/>
          <a:stretch>
            <a:fillRect/>
          </a:stretch>
        </p:blipFill>
        <p:spPr>
          <a:xfrm>
            <a:off x="0" y="572"/>
            <a:ext cx="12192000" cy="6856853"/>
          </a:xfrm>
          <a:prstGeom prst="rect">
            <a:avLst/>
          </a:prstGeom>
        </p:spPr>
      </p:pic>
      <p:pic>
        <p:nvPicPr>
          <p:cNvPr id="4" name="图片 3">
            <a:extLst>
              <a:ext uri="{FF2B5EF4-FFF2-40B4-BE49-F238E27FC236}">
                <a16:creationId xmlns:a16="http://schemas.microsoft.com/office/drawing/2014/main" id="{1B3BD745-CD2D-EE0B-61A0-2D1276641A3A}"/>
              </a:ext>
            </a:extLst>
          </p:cNvPr>
          <p:cNvPicPr>
            <a:picLocks noChangeAspect="1"/>
          </p:cNvPicPr>
          <p:nvPr userDrawn="1"/>
        </p:nvPicPr>
        <p:blipFill>
          <a:blip r:embed="rId3"/>
          <a:stretch>
            <a:fillRect/>
          </a:stretch>
        </p:blipFill>
        <p:spPr>
          <a:xfrm>
            <a:off x="437322" y="361962"/>
            <a:ext cx="2054087" cy="425190"/>
          </a:xfrm>
          <a:prstGeom prst="rect">
            <a:avLst/>
          </a:prstGeom>
        </p:spPr>
      </p:pic>
    </p:spTree>
    <p:extLst>
      <p:ext uri="{BB962C8B-B14F-4D97-AF65-F5344CB8AC3E}">
        <p14:creationId xmlns:p14="http://schemas.microsoft.com/office/powerpoint/2010/main" val="4122373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矩形: 圆角 14">
            <a:extLst>
              <a:ext uri="{FF2B5EF4-FFF2-40B4-BE49-F238E27FC236}">
                <a16:creationId xmlns:a16="http://schemas.microsoft.com/office/drawing/2014/main" id="{89FF80D6-37EE-5589-7768-1EF7D7F220E1}"/>
              </a:ext>
            </a:extLst>
          </p:cNvPr>
          <p:cNvSpPr/>
          <p:nvPr userDrawn="1"/>
        </p:nvSpPr>
        <p:spPr>
          <a:xfrm>
            <a:off x="186267" y="822326"/>
            <a:ext cx="11802535" cy="5713941"/>
          </a:xfrm>
          <a:prstGeom prst="roundRect">
            <a:avLst>
              <a:gd name="adj" fmla="val 6022"/>
            </a:avLst>
          </a:prstGeom>
          <a:solidFill>
            <a:sysClr val="window" lastClr="FFFFFF"/>
          </a:solidFill>
          <a:ln w="12700" cap="flat" cmpd="sng" algn="ctr">
            <a:noFill/>
            <a:prstDash val="solid"/>
            <a:miter lim="800000"/>
          </a:ln>
          <a:effectLst/>
        </p:spPr>
        <p:txBody>
          <a:bodyPr lIns="45720" tIns="22860" rIns="45720" bIns="22860" rtlCol="0" anchor="ctr"/>
          <a:lstStyle/>
          <a:p>
            <a:pPr defTabSz="914377" hangingPunct="1">
              <a:defRPr/>
            </a:pPr>
            <a:endParaRPr lang="zh-CN" altLang="en-US" sz="1867" b="0" kern="1200" dirty="0">
              <a:solidFill>
                <a:prstClr val="white"/>
              </a:solidFill>
              <a:latin typeface="华康金刚黑 Light" panose="020B0300000000000000" charset="-122"/>
              <a:ea typeface="华康金刚黑 Light" panose="020B0300000000000000" charset="-122"/>
              <a:sym typeface="华康金刚黑 Semibold" panose="020B0600000000000000" pitchFamily="34" charset="-122"/>
            </a:endParaRPr>
          </a:p>
        </p:txBody>
      </p:sp>
      <p:pic>
        <p:nvPicPr>
          <p:cNvPr id="2" name="图片 1">
            <a:extLst>
              <a:ext uri="{FF2B5EF4-FFF2-40B4-BE49-F238E27FC236}">
                <a16:creationId xmlns:a16="http://schemas.microsoft.com/office/drawing/2014/main" id="{C5D42FCE-C809-4238-1C6C-1AF2208267C9}"/>
              </a:ext>
            </a:extLst>
          </p:cNvPr>
          <p:cNvPicPr>
            <a:picLocks noChangeAspect="1"/>
          </p:cNvPicPr>
          <p:nvPr userDrawn="1"/>
        </p:nvPicPr>
        <p:blipFill>
          <a:blip r:embed="rId2"/>
          <a:stretch>
            <a:fillRect/>
          </a:stretch>
        </p:blipFill>
        <p:spPr>
          <a:xfrm>
            <a:off x="9687340" y="228968"/>
            <a:ext cx="2054087" cy="425190"/>
          </a:xfrm>
          <a:prstGeom prst="rect">
            <a:avLst/>
          </a:prstGeom>
        </p:spPr>
      </p:pic>
    </p:spTree>
    <p:extLst>
      <p:ext uri="{BB962C8B-B14F-4D97-AF65-F5344CB8AC3E}">
        <p14:creationId xmlns:p14="http://schemas.microsoft.com/office/powerpoint/2010/main" val="3927704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879A03F-9FF2-3587-2696-6B257869CF08}"/>
              </a:ext>
            </a:extLst>
          </p:cNvPr>
          <p:cNvSpPr/>
          <p:nvPr userDrawn="1"/>
        </p:nvSpPr>
        <p:spPr>
          <a:xfrm>
            <a:off x="0" y="821635"/>
            <a:ext cx="12192000" cy="57139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3EED5B93-4A4F-1EE2-882C-761606A75893}"/>
              </a:ext>
            </a:extLst>
          </p:cNvPr>
          <p:cNvPicPr>
            <a:picLocks noChangeAspect="1"/>
          </p:cNvPicPr>
          <p:nvPr userDrawn="1"/>
        </p:nvPicPr>
        <p:blipFill>
          <a:blip r:embed="rId2"/>
          <a:stretch>
            <a:fillRect/>
          </a:stretch>
        </p:blipFill>
        <p:spPr>
          <a:xfrm>
            <a:off x="10604090" y="257897"/>
            <a:ext cx="1246140" cy="361535"/>
          </a:xfrm>
          <a:prstGeom prst="rect">
            <a:avLst/>
          </a:prstGeom>
        </p:spPr>
      </p:pic>
    </p:spTree>
    <p:extLst>
      <p:ext uri="{BB962C8B-B14F-4D97-AF65-F5344CB8AC3E}">
        <p14:creationId xmlns:p14="http://schemas.microsoft.com/office/powerpoint/2010/main" val="4194459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99333C1-3F6F-C02F-0B64-A71829879392}"/>
              </a:ext>
            </a:extLst>
          </p:cNvPr>
          <p:cNvPicPr>
            <a:picLocks noChangeAspect="1"/>
          </p:cNvPicPr>
          <p:nvPr userDrawn="1"/>
        </p:nvPicPr>
        <p:blipFill>
          <a:blip r:embed="rId2"/>
          <a:stretch>
            <a:fillRect/>
          </a:stretch>
        </p:blipFill>
        <p:spPr>
          <a:xfrm>
            <a:off x="0" y="572"/>
            <a:ext cx="12193020" cy="6857427"/>
          </a:xfrm>
          <a:prstGeom prst="rect">
            <a:avLst/>
          </a:prstGeom>
        </p:spPr>
      </p:pic>
      <p:sp>
        <p:nvSpPr>
          <p:cNvPr id="2" name="矩形 1">
            <a:extLst>
              <a:ext uri="{FF2B5EF4-FFF2-40B4-BE49-F238E27FC236}">
                <a16:creationId xmlns:a16="http://schemas.microsoft.com/office/drawing/2014/main" id="{27C5A7CC-0632-FB65-C85A-C7C8C03B7027}"/>
              </a:ext>
            </a:extLst>
          </p:cNvPr>
          <p:cNvSpPr/>
          <p:nvPr userDrawn="1"/>
        </p:nvSpPr>
        <p:spPr>
          <a:xfrm>
            <a:off x="0" y="0"/>
            <a:ext cx="12192000" cy="6858000"/>
          </a:xfrm>
          <a:prstGeom prst="rect">
            <a:avLst/>
          </a:prstGeom>
          <a:solidFill>
            <a:srgbClr val="02074B">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FEBC17B0-E01D-5BD0-0F46-E802AFF9C43D}"/>
              </a:ext>
            </a:extLst>
          </p:cNvPr>
          <p:cNvPicPr>
            <a:picLocks noChangeAspect="1"/>
          </p:cNvPicPr>
          <p:nvPr userDrawn="1"/>
        </p:nvPicPr>
        <p:blipFill>
          <a:blip r:embed="rId3"/>
          <a:stretch>
            <a:fillRect/>
          </a:stretch>
        </p:blipFill>
        <p:spPr>
          <a:xfrm>
            <a:off x="437322" y="361962"/>
            <a:ext cx="2054087" cy="425190"/>
          </a:xfrm>
          <a:prstGeom prst="rect">
            <a:avLst/>
          </a:prstGeom>
        </p:spPr>
      </p:pic>
    </p:spTree>
    <p:extLst>
      <p:ext uri="{BB962C8B-B14F-4D97-AF65-F5344CB8AC3E}">
        <p14:creationId xmlns:p14="http://schemas.microsoft.com/office/powerpoint/2010/main" val="1758538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DF870D1-07D1-B80E-DB52-9473B807D84E}"/>
              </a:ext>
            </a:extLst>
          </p:cNvPr>
          <p:cNvPicPr>
            <a:picLocks noChangeAspect="1"/>
          </p:cNvPicPr>
          <p:nvPr userDrawn="1"/>
        </p:nvPicPr>
        <p:blipFill>
          <a:blip r:embed="rId2"/>
          <a:stretch>
            <a:fillRect/>
          </a:stretch>
        </p:blipFill>
        <p:spPr>
          <a:xfrm>
            <a:off x="0" y="572"/>
            <a:ext cx="12192000" cy="6856853"/>
          </a:xfrm>
          <a:prstGeom prst="rect">
            <a:avLst/>
          </a:prstGeom>
        </p:spPr>
      </p:pic>
      <p:sp>
        <p:nvSpPr>
          <p:cNvPr id="7" name="文本框 6">
            <a:extLst>
              <a:ext uri="{FF2B5EF4-FFF2-40B4-BE49-F238E27FC236}">
                <a16:creationId xmlns:a16="http://schemas.microsoft.com/office/drawing/2014/main" id="{C69C19E4-5309-2F14-83EB-311F699FE1C6}"/>
              </a:ext>
            </a:extLst>
          </p:cNvPr>
          <p:cNvSpPr txBox="1"/>
          <p:nvPr userDrawn="1"/>
        </p:nvSpPr>
        <p:spPr>
          <a:xfrm>
            <a:off x="1143953" y="2122185"/>
            <a:ext cx="6795135" cy="784830"/>
          </a:xfrm>
          <a:prstGeom prst="rect">
            <a:avLst/>
          </a:prstGeom>
          <a:noFill/>
        </p:spPr>
        <p:txBody>
          <a:bodyPr wrap="square" lIns="45720" tIns="22860" rIns="45720" bIns="22860" rtlCol="0">
            <a:spAutoFit/>
          </a:bodyPr>
          <a:lstStyle/>
          <a:p>
            <a:pPr defTabSz="914377" hangingPunct="1">
              <a:defRPr/>
            </a:pPr>
            <a:r>
              <a:rPr lang="en-US" altLang="zh-CN" sz="4800" b="0" kern="1200" dirty="0">
                <a:solidFill>
                  <a:prstClr val="white"/>
                </a:solidFill>
                <a:latin typeface="华康金刚黑 Medium" panose="020B0500000000000000" charset="-122"/>
                <a:ea typeface="华康金刚黑 Medium" panose="020B0500000000000000" charset="-122"/>
                <a:cs typeface="华康金刚黑 Medium" panose="020B0500000000000000" charset="-122"/>
                <a:sym typeface="+mn-ea"/>
              </a:rPr>
              <a:t>THANKS</a:t>
            </a:r>
            <a:r>
              <a:rPr lang="zh-CN" altLang="en-US" sz="4800" b="0" kern="1200" dirty="0">
                <a:solidFill>
                  <a:prstClr val="white"/>
                </a:solidFill>
                <a:latin typeface="华康金刚黑 Medium" panose="020B0500000000000000" charset="-122"/>
                <a:ea typeface="华康金刚黑 Medium" panose="020B0500000000000000" charset="-122"/>
                <a:cs typeface="华康金刚黑 Medium" panose="020B0500000000000000" charset="-122"/>
                <a:sym typeface="+mn-ea"/>
              </a:rPr>
              <a:t>！</a:t>
            </a:r>
          </a:p>
        </p:txBody>
      </p:sp>
    </p:spTree>
    <p:extLst>
      <p:ext uri="{BB962C8B-B14F-4D97-AF65-F5344CB8AC3E}">
        <p14:creationId xmlns:p14="http://schemas.microsoft.com/office/powerpoint/2010/main" val="1263851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889000" y="1149350"/>
            <a:ext cx="10414000" cy="2324100"/>
          </a:xfrm>
          <a:prstGeom prst="rect">
            <a:avLst/>
          </a:prstGeom>
        </p:spPr>
        <p:txBody>
          <a:bodyPr anchor="b"/>
          <a:lstStyle/>
          <a:p>
            <a:r>
              <a:t>标题文本</a:t>
            </a:r>
          </a:p>
        </p:txBody>
      </p:sp>
      <p:sp>
        <p:nvSpPr>
          <p:cNvPr id="12" name="正文级别 1…"/>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87419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C60AD97-7CCF-0ADA-8528-2F4E6FC9C1F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D115AAFF-EA4A-08B2-CFE7-E5441C782893}"/>
              </a:ext>
            </a:extLst>
          </p:cNvPr>
          <p:cNvPicPr>
            <a:picLocks noChangeAspect="1"/>
          </p:cNvPicPr>
          <p:nvPr userDrawn="1"/>
        </p:nvPicPr>
        <p:blipFill>
          <a:blip r:embed="rId9"/>
          <a:stretch>
            <a:fillRect/>
          </a:stretch>
        </p:blipFill>
        <p:spPr>
          <a:xfrm>
            <a:off x="0" y="572"/>
            <a:ext cx="12192000" cy="6856853"/>
          </a:xfrm>
          <a:prstGeom prst="rect">
            <a:avLst/>
          </a:prstGeom>
        </p:spPr>
      </p:pic>
    </p:spTree>
    <p:extLst>
      <p:ext uri="{BB962C8B-B14F-4D97-AF65-F5344CB8AC3E}">
        <p14:creationId xmlns:p14="http://schemas.microsoft.com/office/powerpoint/2010/main" val="235181909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80" r:id="rId3"/>
    <p:sldLayoutId id="2147483678" r:id="rId4"/>
    <p:sldLayoutId id="2147483677" r:id="rId5"/>
    <p:sldLayoutId id="2147483679" r:id="rId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 Id="rId14" Type="http://schemas.openxmlformats.org/officeDocument/2006/relationships/image" Target="../media/image23.jpeg"/></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NULL"/><Relationship Id="rId5" Type="http://schemas.openxmlformats.org/officeDocument/2006/relationships/image" Target="../media/image36.png"/><Relationship Id="rId4" Type="http://schemas.openxmlformats.org/officeDocument/2006/relationships/image" Target="NULL"/><Relationship Id="rId9" Type="http://schemas.openxmlformats.org/officeDocument/2006/relationships/image" Target="../media/image39.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7.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48.emf"/><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盖亚科研合作计划"/>
          <p:cNvSpPr txBox="1">
            <a:spLocks noGrp="1"/>
          </p:cNvSpPr>
          <p:nvPr>
            <p:ph type="title"/>
          </p:nvPr>
        </p:nvSpPr>
        <p:spPr>
          <a:xfrm>
            <a:off x="2092632" y="1437596"/>
            <a:ext cx="8006735" cy="1946787"/>
          </a:xfrm>
          <a:prstGeom prst="rect">
            <a:avLst/>
          </a:prstGeom>
        </p:spPr>
        <p:txBody>
          <a:bodyPr anchor="t">
            <a:noAutofit/>
          </a:bodyPr>
          <a:lstStyle>
            <a:lvl1pPr algn="l">
              <a:defRPr sz="8500">
                <a:solidFill>
                  <a:srgbClr val="FFFFFF"/>
                </a:solidFill>
                <a:latin typeface="DFP King Gothic GB Semibold"/>
                <a:ea typeface="DFP King Gothic GB Semibold"/>
                <a:cs typeface="DFP King Gothic GB Semibold"/>
                <a:sym typeface="DFP King Gothic GB Semibold"/>
              </a:defRPr>
            </a:lvl1pPr>
          </a:lstStyle>
          <a:p>
            <a:pPr algn="ctr" defTabSz="609585">
              <a:lnSpc>
                <a:spcPct val="150000"/>
              </a:lnSpc>
              <a:defRPr/>
            </a:pPr>
            <a:r>
              <a:rPr lang="en-US" altLang="zh-CN" sz="4800" b="1" spc="127" dirty="0">
                <a:solidFill>
                  <a:srgbClr val="FFFFFF"/>
                </a:solidFill>
                <a:latin typeface="Microsoft YaHei" panose="020B0503020204020204" pitchFamily="34" charset="-122"/>
                <a:ea typeface="Microsoft YaHei" panose="020B0503020204020204" pitchFamily="34" charset="-122"/>
                <a:cs typeface="JingDongLangZhengTi Regular" panose="02000500000000000000" charset="-122"/>
              </a:rPr>
              <a:t>2025</a:t>
            </a:r>
            <a:r>
              <a:rPr lang="zh-CN" altLang="en-US" sz="4800" b="1" spc="127" dirty="0">
                <a:solidFill>
                  <a:srgbClr val="FFFFFF"/>
                </a:solidFill>
                <a:latin typeface="Microsoft YaHei" panose="020B0503020204020204" pitchFamily="34" charset="-122"/>
                <a:ea typeface="Microsoft YaHei" panose="020B0503020204020204" pitchFamily="34" charset="-122"/>
                <a:cs typeface="JingDongLangZhengTi Regular" panose="02000500000000000000" charset="-122"/>
              </a:rPr>
              <a:t>年盖亚科研合作</a:t>
            </a:r>
            <a:br>
              <a:rPr lang="en-US" altLang="zh-CN" sz="4800" b="1" spc="127" dirty="0">
                <a:solidFill>
                  <a:srgbClr val="FFFFFF"/>
                </a:solidFill>
                <a:latin typeface="Microsoft YaHei" panose="020B0503020204020204" pitchFamily="34" charset="-122"/>
                <a:ea typeface="Microsoft YaHei" panose="020B0503020204020204" pitchFamily="34" charset="-122"/>
                <a:cs typeface="JingDongLangZhengTi Regular" panose="02000500000000000000" charset="-122"/>
              </a:rPr>
            </a:br>
            <a:r>
              <a:rPr lang="zh-CN" altLang="en-US" sz="4800" b="1" spc="127" dirty="0">
                <a:solidFill>
                  <a:srgbClr val="FFFFFF"/>
                </a:solidFill>
                <a:latin typeface="Microsoft YaHei" panose="020B0503020204020204" pitchFamily="34" charset="-122"/>
                <a:ea typeface="Microsoft YaHei" panose="020B0503020204020204" pitchFamily="34" charset="-122"/>
                <a:cs typeface="JingDongLangZhengTi Regular" panose="02000500000000000000" charset="-122"/>
              </a:rPr>
              <a:t>项目启动会</a:t>
            </a:r>
          </a:p>
        </p:txBody>
      </p:sp>
      <p:pic>
        <p:nvPicPr>
          <p:cNvPr id="3" name="图片 2">
            <a:extLst>
              <a:ext uri="{FF2B5EF4-FFF2-40B4-BE49-F238E27FC236}">
                <a16:creationId xmlns:a16="http://schemas.microsoft.com/office/drawing/2014/main" id="{6E24E0F5-D420-F4BA-9F8E-823BB12067CB}"/>
              </a:ext>
            </a:extLst>
          </p:cNvPr>
          <p:cNvPicPr>
            <a:picLocks noChangeAspect="1"/>
          </p:cNvPicPr>
          <p:nvPr/>
        </p:nvPicPr>
        <p:blipFill>
          <a:blip r:embed="rId2"/>
          <a:stretch>
            <a:fillRect/>
          </a:stretch>
        </p:blipFill>
        <p:spPr>
          <a:xfrm>
            <a:off x="437322" y="361962"/>
            <a:ext cx="2054087" cy="42519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盖亚科研合作计划">
            <a:extLst>
              <a:ext uri="{FF2B5EF4-FFF2-40B4-BE49-F238E27FC236}">
                <a16:creationId xmlns:a16="http://schemas.microsoft.com/office/drawing/2014/main" id="{8063CA07-1593-CA51-00A7-4714E5A9F59B}"/>
              </a:ext>
            </a:extLst>
          </p:cNvPr>
          <p:cNvSpPr txBox="1">
            <a:spLocks/>
          </p:cNvSpPr>
          <p:nvPr/>
        </p:nvSpPr>
        <p:spPr>
          <a:xfrm>
            <a:off x="302227" y="185447"/>
            <a:ext cx="6832864" cy="54487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normAutofit/>
          </a:bodyPr>
          <a:lstStyle>
            <a:lvl1pPr marL="0" marR="0" indent="0" algn="l" defTabSz="825500" rtl="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DFP King Gothic GB Semibold"/>
                <a:ea typeface="DFP King Gothic GB Semibold"/>
                <a:cs typeface="DFP King Gothic GB Semibold"/>
                <a:sym typeface="DFP King Gothic GB Semibold"/>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defTabSz="412740">
              <a:defRPr/>
            </a:pPr>
            <a:r>
              <a:rPr kumimoji="0" lang="zh-CN" altLang="en-US"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rPr>
              <a:t>时间规划</a:t>
            </a:r>
          </a:p>
        </p:txBody>
      </p:sp>
      <p:graphicFrame>
        <p:nvGraphicFramePr>
          <p:cNvPr id="5" name="表格 5">
            <a:extLst>
              <a:ext uri="{FF2B5EF4-FFF2-40B4-BE49-F238E27FC236}">
                <a16:creationId xmlns:a16="http://schemas.microsoft.com/office/drawing/2014/main" id="{CF568BC7-A8D7-4EE9-95F5-039F7CD1E552}"/>
              </a:ext>
            </a:extLst>
          </p:cNvPr>
          <p:cNvGraphicFramePr>
            <a:graphicFrameLocks noGrp="1"/>
          </p:cNvGraphicFramePr>
          <p:nvPr>
            <p:extLst>
              <p:ext uri="{D42A27DB-BD31-4B8C-83A1-F6EECF244321}">
                <p14:modId xmlns:p14="http://schemas.microsoft.com/office/powerpoint/2010/main" val="990016551"/>
              </p:ext>
            </p:extLst>
          </p:nvPr>
        </p:nvGraphicFramePr>
        <p:xfrm>
          <a:off x="597264" y="1551715"/>
          <a:ext cx="10967203" cy="4304373"/>
        </p:xfrm>
        <a:graphic>
          <a:graphicData uri="http://schemas.openxmlformats.org/drawingml/2006/table">
            <a:tbl>
              <a:tblPr firstRow="1" bandRow="1">
                <a:tableStyleId>{22838BEF-8BB2-4498-84A7-C5851F593DF1}</a:tableStyleId>
              </a:tblPr>
              <a:tblGrid>
                <a:gridCol w="1681104">
                  <a:extLst>
                    <a:ext uri="{9D8B030D-6E8A-4147-A177-3AD203B41FA5}">
                      <a16:colId xmlns:a16="http://schemas.microsoft.com/office/drawing/2014/main" val="20000"/>
                    </a:ext>
                  </a:extLst>
                </a:gridCol>
                <a:gridCol w="1658232">
                  <a:extLst>
                    <a:ext uri="{9D8B030D-6E8A-4147-A177-3AD203B41FA5}">
                      <a16:colId xmlns:a16="http://schemas.microsoft.com/office/drawing/2014/main" val="20001"/>
                    </a:ext>
                  </a:extLst>
                </a:gridCol>
                <a:gridCol w="1635359">
                  <a:extLst>
                    <a:ext uri="{9D8B030D-6E8A-4147-A177-3AD203B41FA5}">
                      <a16:colId xmlns:a16="http://schemas.microsoft.com/office/drawing/2014/main" val="20002"/>
                    </a:ext>
                  </a:extLst>
                </a:gridCol>
                <a:gridCol w="3371941">
                  <a:extLst>
                    <a:ext uri="{9D8B030D-6E8A-4147-A177-3AD203B41FA5}">
                      <a16:colId xmlns:a16="http://schemas.microsoft.com/office/drawing/2014/main" val="20003"/>
                    </a:ext>
                  </a:extLst>
                </a:gridCol>
                <a:gridCol w="2620567">
                  <a:extLst>
                    <a:ext uri="{9D8B030D-6E8A-4147-A177-3AD203B41FA5}">
                      <a16:colId xmlns:a16="http://schemas.microsoft.com/office/drawing/2014/main" val="20004"/>
                    </a:ext>
                  </a:extLst>
                </a:gridCol>
              </a:tblGrid>
              <a:tr h="544668">
                <a:tc>
                  <a:txBody>
                    <a:bodyPr/>
                    <a:lstStyle/>
                    <a:p>
                      <a:pPr algn="ctr"/>
                      <a:r>
                        <a:rPr lang="zh-CN" altLang="en-US" sz="2400" dirty="0">
                          <a:latin typeface="Microsoft YaHei" panose="020B0503020204020204" pitchFamily="34" charset="-122"/>
                          <a:ea typeface="Microsoft YaHei" panose="020B0503020204020204" pitchFamily="34" charset="-122"/>
                          <a:sym typeface="Times New Roman" panose="02020603050405020304" pitchFamily="18" charset="0"/>
                        </a:rPr>
                        <a:t>项目阶段</a:t>
                      </a:r>
                    </a:p>
                  </a:txBody>
                  <a:tcPr anchor="ctr"/>
                </a:tc>
                <a:tc>
                  <a:txBody>
                    <a:bodyPr/>
                    <a:lstStyle/>
                    <a:p>
                      <a:pPr algn="ctr"/>
                      <a:r>
                        <a:rPr lang="zh-CN" altLang="en-US" sz="2400" dirty="0">
                          <a:latin typeface="Microsoft YaHei" panose="020B0503020204020204" pitchFamily="34" charset="-122"/>
                          <a:ea typeface="Microsoft YaHei" panose="020B0503020204020204" pitchFamily="34" charset="-122"/>
                          <a:sym typeface="Times New Roman" panose="02020603050405020304" pitchFamily="18" charset="0"/>
                        </a:rPr>
                        <a:t>起始时间</a:t>
                      </a:r>
                    </a:p>
                  </a:txBody>
                  <a:tcPr anchor="ctr"/>
                </a:tc>
                <a:tc>
                  <a:txBody>
                    <a:bodyPr/>
                    <a:lstStyle/>
                    <a:p>
                      <a:pPr algn="ctr"/>
                      <a:r>
                        <a:rPr lang="zh-CN" altLang="en-US" sz="2400" dirty="0">
                          <a:latin typeface="Microsoft YaHei" panose="020B0503020204020204" pitchFamily="34" charset="-122"/>
                          <a:ea typeface="Microsoft YaHei" panose="020B0503020204020204" pitchFamily="34" charset="-122"/>
                          <a:sym typeface="Times New Roman" panose="02020603050405020304" pitchFamily="18" charset="0"/>
                        </a:rPr>
                        <a:t>结束时间</a:t>
                      </a:r>
                    </a:p>
                  </a:txBody>
                  <a:tcPr anchor="ctr"/>
                </a:tc>
                <a:tc>
                  <a:txBody>
                    <a:bodyPr/>
                    <a:lstStyle/>
                    <a:p>
                      <a:pPr algn="ctr"/>
                      <a:r>
                        <a:rPr lang="zh-CN" altLang="en-US" sz="2400" dirty="0">
                          <a:latin typeface="Microsoft YaHei" panose="020B0503020204020204" pitchFamily="34" charset="-122"/>
                          <a:ea typeface="Microsoft YaHei" panose="020B0503020204020204" pitchFamily="34" charset="-122"/>
                          <a:sym typeface="Times New Roman" panose="02020603050405020304" pitchFamily="18" charset="0"/>
                        </a:rPr>
                        <a:t>工作内容</a:t>
                      </a:r>
                    </a:p>
                  </a:txBody>
                  <a:tcPr anchor="ctr"/>
                </a:tc>
                <a:tc>
                  <a:txBody>
                    <a:bodyPr/>
                    <a:lstStyle/>
                    <a:p>
                      <a:pPr algn="ctr"/>
                      <a:r>
                        <a:rPr lang="zh-CN" altLang="en-US" sz="2400" dirty="0">
                          <a:latin typeface="Microsoft YaHei" panose="020B0503020204020204" pitchFamily="34" charset="-122"/>
                          <a:ea typeface="Microsoft YaHei" panose="020B0503020204020204" pitchFamily="34" charset="-122"/>
                          <a:sym typeface="Times New Roman" panose="02020603050405020304" pitchFamily="18" charset="0"/>
                        </a:rPr>
                        <a:t>工作目标</a:t>
                      </a:r>
                    </a:p>
                  </a:txBody>
                  <a:tcPr anchor="ctr"/>
                </a:tc>
                <a:extLst>
                  <a:ext uri="{0D108BD9-81ED-4DB2-BD59-A6C34878D82A}">
                    <a16:rowId xmlns:a16="http://schemas.microsoft.com/office/drawing/2014/main" val="10000"/>
                  </a:ext>
                </a:extLst>
              </a:tr>
              <a:tr h="1253235">
                <a:tc>
                  <a:txBody>
                    <a:bodyPr/>
                    <a:lstStyle/>
                    <a:p>
                      <a:pPr algn="ctr"/>
                      <a:r>
                        <a:rPr lang="zh-CN" altLang="en-US" sz="2000" dirty="0">
                          <a:latin typeface="Microsoft YaHei" panose="020B0503020204020204" pitchFamily="34" charset="-122"/>
                          <a:ea typeface="Microsoft YaHei" panose="020B0503020204020204" pitchFamily="34" charset="-122"/>
                          <a:sym typeface="Times New Roman" panose="02020603050405020304" pitchFamily="18" charset="0"/>
                        </a:rPr>
                        <a:t>一</a:t>
                      </a:r>
                    </a:p>
                  </a:txBody>
                  <a:tcPr anchor="ctr"/>
                </a:tc>
                <a:tc>
                  <a:txBody>
                    <a:bodyPr/>
                    <a:lstStyle/>
                    <a:p>
                      <a:pPr algn="ct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2025.10</a:t>
                      </a:r>
                      <a:endPar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txBody>
                  <a:tcPr anchor="ctr"/>
                </a:tc>
                <a:tc>
                  <a:txBody>
                    <a:bodyPr/>
                    <a:lstStyle/>
                    <a:p>
                      <a:pPr algn="ct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2026.01</a:t>
                      </a:r>
                      <a:endPar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txBody>
                  <a:tcPr anchor="ctr"/>
                </a:tc>
                <a:tc>
                  <a:txBody>
                    <a:bodyPr/>
                    <a:lstStyle/>
                    <a:p>
                      <a:pPr algn="ctr"/>
                      <a:r>
                        <a:rPr lang="zh-CN" altLang="en-US" sz="2000" dirty="0">
                          <a:latin typeface="Microsoft YaHei" panose="020B0503020204020204" pitchFamily="34" charset="-122"/>
                          <a:ea typeface="Microsoft YaHei" panose="020B0503020204020204" pitchFamily="34" charset="-122"/>
                          <a:sym typeface="Times New Roman" panose="02020603050405020304" pitchFamily="18" charset="0"/>
                        </a:rPr>
                        <a:t>根据业务现实需要，确定研究方案，完成框架搭建</a:t>
                      </a:r>
                    </a:p>
                  </a:txBody>
                  <a:tcPr anchor="ctr"/>
                </a:tc>
                <a:tc>
                  <a:txBody>
                    <a:bodyPr/>
                    <a:lstStyle/>
                    <a:p>
                      <a:pPr algn="ctr"/>
                      <a:r>
                        <a:rPr lang="zh-CN" altLang="en-US" sz="2000" dirty="0">
                          <a:latin typeface="Microsoft YaHei" panose="020B0503020204020204" pitchFamily="34" charset="-122"/>
                          <a:ea typeface="Microsoft YaHei" panose="020B0503020204020204" pitchFamily="34" charset="-122"/>
                          <a:sym typeface="Times New Roman" panose="02020603050405020304" pitchFamily="18" charset="0"/>
                        </a:rPr>
                        <a:t>确定研究方案，基本实现设计目标</a:t>
                      </a:r>
                    </a:p>
                  </a:txBody>
                  <a:tcPr anchor="ctr"/>
                </a:tc>
                <a:extLst>
                  <a:ext uri="{0D108BD9-81ED-4DB2-BD59-A6C34878D82A}">
                    <a16:rowId xmlns:a16="http://schemas.microsoft.com/office/drawing/2014/main" val="10001"/>
                  </a:ext>
                </a:extLst>
              </a:tr>
              <a:tr h="1253235">
                <a:tc>
                  <a:txBody>
                    <a:bodyPr/>
                    <a:lstStyle/>
                    <a:p>
                      <a:pPr algn="ctr"/>
                      <a:r>
                        <a:rPr lang="zh-CN" altLang="en-US" sz="2000" dirty="0">
                          <a:latin typeface="Microsoft YaHei" panose="020B0503020204020204" pitchFamily="34" charset="-122"/>
                          <a:ea typeface="Microsoft YaHei" panose="020B0503020204020204" pitchFamily="34" charset="-122"/>
                          <a:sym typeface="Times New Roman" panose="02020603050405020304" pitchFamily="18" charset="0"/>
                        </a:rPr>
                        <a:t>二</a:t>
                      </a:r>
                    </a:p>
                  </a:txBody>
                  <a:tcPr anchor="ctr"/>
                </a:tc>
                <a:tc>
                  <a:txBody>
                    <a:bodyPr/>
                    <a:lstStyle/>
                    <a:p>
                      <a:pPr algn="ct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2026.01</a:t>
                      </a:r>
                      <a:endPar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txBody>
                  <a:tcPr anchor="ctr"/>
                </a:tc>
                <a:tc>
                  <a:txBody>
                    <a:bodyPr/>
                    <a:lstStyle/>
                    <a:p>
                      <a:pPr algn="ct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2026.05</a:t>
                      </a:r>
                      <a:endPar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txBody>
                  <a:tcPr anchor="ctr"/>
                </a:tc>
                <a:tc>
                  <a:txBody>
                    <a:bodyPr/>
                    <a:lstStyle/>
                    <a:p>
                      <a:pPr algn="ctr"/>
                      <a:r>
                        <a:rPr lang="zh-CN" altLang="en-US" sz="2000" dirty="0">
                          <a:latin typeface="Microsoft YaHei" panose="020B0503020204020204" pitchFamily="34" charset="-122"/>
                          <a:ea typeface="Microsoft YaHei" panose="020B0503020204020204" pitchFamily="34" charset="-122"/>
                          <a:sym typeface="Times New Roman" panose="02020603050405020304" pitchFamily="18" charset="0"/>
                        </a:rPr>
                        <a:t>完成项目搭建，对关键技术进行仿真和实际测试</a:t>
                      </a:r>
                    </a:p>
                  </a:txBody>
                  <a:tcPr anchor="ctr"/>
                </a:tc>
                <a:tc>
                  <a:txBody>
                    <a:bodyPr/>
                    <a:lstStyle/>
                    <a:p>
                      <a:pPr algn="ctr"/>
                      <a:r>
                        <a:rPr lang="zh-CN" altLang="en-US" sz="2000" dirty="0">
                          <a:latin typeface="Microsoft YaHei" panose="020B0503020204020204" pitchFamily="34" charset="-122"/>
                          <a:ea typeface="Microsoft YaHei" panose="020B0503020204020204" pitchFamily="34" charset="-122"/>
                          <a:sym typeface="Times New Roman" panose="02020603050405020304" pitchFamily="18" charset="0"/>
                        </a:rPr>
                        <a:t>实现算法离线与落地测试，取得预期效果</a:t>
                      </a:r>
                    </a:p>
                  </a:txBody>
                  <a:tcPr anchor="ctr"/>
                </a:tc>
                <a:extLst>
                  <a:ext uri="{0D108BD9-81ED-4DB2-BD59-A6C34878D82A}">
                    <a16:rowId xmlns:a16="http://schemas.microsoft.com/office/drawing/2014/main" val="10002"/>
                  </a:ext>
                </a:extLst>
              </a:tr>
              <a:tr h="1253235">
                <a:tc>
                  <a:txBody>
                    <a:bodyPr/>
                    <a:lstStyle/>
                    <a:p>
                      <a:pPr algn="ctr"/>
                      <a:r>
                        <a:rPr lang="zh-CN" altLang="en-US" sz="2000" dirty="0">
                          <a:latin typeface="Microsoft YaHei" panose="020B0503020204020204" pitchFamily="34" charset="-122"/>
                          <a:ea typeface="Microsoft YaHei" panose="020B0503020204020204" pitchFamily="34" charset="-122"/>
                          <a:sym typeface="Times New Roman" panose="02020603050405020304" pitchFamily="18" charset="0"/>
                        </a:rPr>
                        <a:t>三</a:t>
                      </a:r>
                    </a:p>
                  </a:txBody>
                  <a:tcPr anchor="ctr"/>
                </a:tc>
                <a:tc>
                  <a:txBody>
                    <a:bodyPr/>
                    <a:lstStyle/>
                    <a:p>
                      <a:pPr algn="ct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2026.05</a:t>
                      </a:r>
                      <a:endPar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txBody>
                  <a:tcPr anchor="ctr"/>
                </a:tc>
                <a:tc>
                  <a:txBody>
                    <a:bodyPr/>
                    <a:lstStyle/>
                    <a:p>
                      <a:pPr algn="ct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2026.09</a:t>
                      </a:r>
                      <a:endPar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txBody>
                  <a:tcPr anchor="ctr"/>
                </a:tc>
                <a:tc>
                  <a:txBody>
                    <a:bodyPr/>
                    <a:lstStyle/>
                    <a:p>
                      <a:pPr algn="ctr"/>
                      <a:r>
                        <a:rPr lang="zh-CN" altLang="en-US" sz="2000" dirty="0">
                          <a:latin typeface="Microsoft YaHei" panose="020B0503020204020204" pitchFamily="34" charset="-122"/>
                          <a:ea typeface="Microsoft YaHei" panose="020B0503020204020204" pitchFamily="34" charset="-122"/>
                          <a:sym typeface="Times New Roman" panose="02020603050405020304" pitchFamily="18" charset="0"/>
                        </a:rPr>
                        <a:t>对关键技术进行调优迭代，进一步应用部署，完成项目验收</a:t>
                      </a:r>
                    </a:p>
                  </a:txBody>
                  <a:tcPr anchor="ctr"/>
                </a:tc>
                <a:tc>
                  <a:txBody>
                    <a:bodyPr/>
                    <a:lstStyle/>
                    <a:p>
                      <a:pPr algn="ctr"/>
                      <a:r>
                        <a:rPr lang="zh-CN" altLang="en-US" sz="2000" dirty="0">
                          <a:latin typeface="Microsoft YaHei" panose="020B0503020204020204" pitchFamily="34" charset="-122"/>
                          <a:ea typeface="Microsoft YaHei" panose="020B0503020204020204" pitchFamily="34" charset="-122"/>
                          <a:sym typeface="Times New Roman" panose="02020603050405020304" pitchFamily="18" charset="0"/>
                        </a:rPr>
                        <a:t>部署项目，发表论文、申请专利</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9212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99156-59C1-DF35-4F9D-8A7E50B3267E}"/>
            </a:ext>
          </a:extLst>
        </p:cNvPr>
        <p:cNvGrpSpPr/>
        <p:nvPr/>
      </p:nvGrpSpPr>
      <p:grpSpPr>
        <a:xfrm>
          <a:off x="0" y="0"/>
          <a:ext cx="0" cy="0"/>
          <a:chOff x="0" y="0"/>
          <a:chExt cx="0" cy="0"/>
        </a:xfrm>
      </p:grpSpPr>
      <p:sp>
        <p:nvSpPr>
          <p:cNvPr id="2" name="盖亚科研合作计划">
            <a:extLst>
              <a:ext uri="{FF2B5EF4-FFF2-40B4-BE49-F238E27FC236}">
                <a16:creationId xmlns:a16="http://schemas.microsoft.com/office/drawing/2014/main" id="{F58EF8A4-63E9-8F34-836D-0BC037A05244}"/>
              </a:ext>
            </a:extLst>
          </p:cNvPr>
          <p:cNvSpPr txBox="1">
            <a:spLocks/>
          </p:cNvSpPr>
          <p:nvPr/>
        </p:nvSpPr>
        <p:spPr>
          <a:xfrm>
            <a:off x="302227" y="185447"/>
            <a:ext cx="6832864" cy="54487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normAutofit/>
          </a:bodyPr>
          <a:lstStyle>
            <a:lvl1pPr marL="0" marR="0" indent="0" algn="l" defTabSz="825500" rtl="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DFP King Gothic GB Semibold"/>
                <a:ea typeface="DFP King Gothic GB Semibold"/>
                <a:cs typeface="DFP King Gothic GB Semibold"/>
                <a:sym typeface="DFP King Gothic GB Semibold"/>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defTabSz="412740">
              <a:defRPr/>
            </a:pPr>
            <a:r>
              <a:rPr kumimoji="0" lang="zh-CN" altLang="en-US"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rPr>
              <a:t>计划项目产出</a:t>
            </a:r>
          </a:p>
        </p:txBody>
      </p:sp>
      <p:sp>
        <p:nvSpPr>
          <p:cNvPr id="6" name="内容占位符 2">
            <a:extLst>
              <a:ext uri="{FF2B5EF4-FFF2-40B4-BE49-F238E27FC236}">
                <a16:creationId xmlns:a16="http://schemas.microsoft.com/office/drawing/2014/main" id="{9E536964-4529-CFEF-9BBA-A3B3762D3E97}"/>
              </a:ext>
            </a:extLst>
          </p:cNvPr>
          <p:cNvSpPr txBox="1"/>
          <p:nvPr/>
        </p:nvSpPr>
        <p:spPr>
          <a:xfrm>
            <a:off x="526116" y="1207591"/>
            <a:ext cx="10843635" cy="13030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ts val="4267"/>
              </a:lnSpc>
              <a:buNone/>
            </a:pPr>
            <a:r>
              <a:rPr lang="zh-CN" altLang="en-US" sz="2400" dirty="0">
                <a:latin typeface="微软雅黑" panose="020B0503020204020204" pitchFamily="34" charset="-122"/>
                <a:ea typeface="微软雅黑" panose="020B0503020204020204" pitchFamily="34" charset="-122"/>
                <a:sym typeface="Times New Roman" panose="02020603050405020304" pitchFamily="18" charset="0"/>
              </a:rPr>
              <a:t>本项目将提升滴滴在价格侧和交易侧的技术积累，提升平台效益与行业影响力，具体产出包括：</a:t>
            </a:r>
            <a:endParaRPr lang="en-US" altLang="zh-CN" sz="2400" dirty="0">
              <a:latin typeface="微软雅黑" panose="020B0503020204020204" pitchFamily="34" charset="-122"/>
              <a:ea typeface="微软雅黑" panose="020B0503020204020204" pitchFamily="34" charset="-122"/>
              <a:sym typeface="Times New Roman" panose="02020603050405020304" pitchFamily="18" charset="0"/>
            </a:endParaRPr>
          </a:p>
          <a:p>
            <a:pPr marL="0" indent="0">
              <a:buNone/>
            </a:pPr>
            <a:endParaRPr lang="en-US" altLang="zh-CN" sz="2800" dirty="0">
              <a:latin typeface="微软雅黑" panose="020B0503020204020204" pitchFamily="34" charset="-122"/>
              <a:ea typeface="微软雅黑" panose="020B0503020204020204" pitchFamily="34" charset="-122"/>
              <a:sym typeface="Times New Roman" panose="02020603050405020304" pitchFamily="18" charset="0"/>
            </a:endParaRPr>
          </a:p>
          <a:p>
            <a:pPr marL="0" indent="0">
              <a:buNone/>
            </a:pPr>
            <a:endParaRPr lang="en-US" altLang="zh-CN" sz="2800" dirty="0">
              <a:latin typeface="微软雅黑" panose="020B0503020204020204" pitchFamily="34" charset="-122"/>
              <a:ea typeface="微软雅黑" panose="020B0503020204020204" pitchFamily="34" charset="-122"/>
              <a:sym typeface="Times New Roman" panose="02020603050405020304" pitchFamily="18" charset="0"/>
            </a:endParaRPr>
          </a:p>
          <a:p>
            <a:pPr marL="0" indent="0">
              <a:buNone/>
            </a:pPr>
            <a:endParaRPr lang="zh-CN" altLang="en-US" sz="28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文本框 6">
            <a:extLst>
              <a:ext uri="{FF2B5EF4-FFF2-40B4-BE49-F238E27FC236}">
                <a16:creationId xmlns:a16="http://schemas.microsoft.com/office/drawing/2014/main" id="{BC23811B-CA0F-2C40-3441-E1213C806C9E}"/>
              </a:ext>
            </a:extLst>
          </p:cNvPr>
          <p:cNvSpPr txBox="1"/>
          <p:nvPr/>
        </p:nvSpPr>
        <p:spPr>
          <a:xfrm>
            <a:off x="117208" y="2751286"/>
            <a:ext cx="11976869" cy="3416320"/>
          </a:xfrm>
          <a:prstGeom prst="rect">
            <a:avLst/>
          </a:prstGeom>
          <a:noFill/>
        </p:spPr>
        <p:txBody>
          <a:bodyPr wrap="square">
            <a:spAutoFit/>
          </a:bodyPr>
          <a:lstStyle/>
          <a:p>
            <a:pPr marL="829693" lvl="1" indent="-380981" defTabSz="1623826">
              <a:buFont typeface="Wingdings" panose="05000000000000000000" pitchFamily="2" charset="2"/>
              <a:buChar char="Ø"/>
              <a:defRPr/>
            </a:pPr>
            <a:r>
              <a:rPr lang="zh-CN" altLang="en-US" sz="2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rPr>
              <a:t>算法落地：</a:t>
            </a:r>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rPr>
              <a:t>完成模型的迭代和调优，将算法成果落地应用，为公司带来实际效益；</a:t>
            </a:r>
            <a:endPar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endParaRPr>
          </a:p>
          <a:p>
            <a:pPr marL="829693" lvl="1" indent="-380981" defTabSz="1623826">
              <a:buFont typeface="Wingdings" panose="05000000000000000000" pitchFamily="2" charset="2"/>
              <a:buChar char="Ø"/>
              <a:defRPr/>
            </a:pPr>
            <a:endPar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endParaRPr>
          </a:p>
          <a:p>
            <a:pPr marL="829693" lvl="1" indent="-380981" defTabSz="1623826">
              <a:buFont typeface="Wingdings" panose="05000000000000000000" pitchFamily="2" charset="2"/>
              <a:buChar char="Ø"/>
              <a:defRPr/>
            </a:pPr>
            <a:r>
              <a:rPr lang="zh-CN" altLang="en-US" sz="2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rPr>
              <a:t>交付成果：</a:t>
            </a:r>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rPr>
              <a:t>完成相关部署，交付算法文档及源代码；</a:t>
            </a:r>
            <a:endPar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endParaRPr>
          </a:p>
          <a:p>
            <a:pPr marL="448711" lvl="1" defTabSz="1623826">
              <a:defRPr/>
            </a:pPr>
            <a:endParaRPr lang="en-US" altLang="zh-CN" sz="2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endParaRPr>
          </a:p>
          <a:p>
            <a:pPr marL="829693" lvl="1" indent="-380981" defTabSz="1623826">
              <a:buFont typeface="Wingdings" panose="05000000000000000000" pitchFamily="2" charset="2"/>
              <a:buChar char="Ø"/>
              <a:defRPr/>
            </a:pPr>
            <a:r>
              <a:rPr lang="zh-CN" altLang="en-US" sz="2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rPr>
              <a:t>论文成果：</a:t>
            </a:r>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rPr>
              <a:t>进行技术创新，将项目成果转化成论文形式；</a:t>
            </a:r>
            <a:endPar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endParaRPr>
          </a:p>
          <a:p>
            <a:pPr marL="829693" lvl="1" indent="-380981" defTabSz="1623826">
              <a:buFont typeface="Wingdings" panose="05000000000000000000" pitchFamily="2" charset="2"/>
              <a:buChar char="Ø"/>
              <a:defRPr/>
            </a:pPr>
            <a:endPar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endParaRPr>
          </a:p>
          <a:p>
            <a:pPr marL="829693" lvl="1" indent="-380981" defTabSz="1623826">
              <a:buFont typeface="Wingdings" panose="05000000000000000000" pitchFamily="2" charset="2"/>
              <a:buChar char="Ø"/>
              <a:defRPr/>
            </a:pPr>
            <a:r>
              <a:rPr lang="zh-CN" altLang="en-US" sz="2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rPr>
              <a:t>专利成果：</a:t>
            </a:r>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rPr>
              <a:t>产生代表性的算法体系，相关研究成果申请国内发明专利；</a:t>
            </a:r>
            <a:endPar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endParaRPr>
          </a:p>
          <a:p>
            <a:pPr marL="829693" lvl="1" indent="-380981" defTabSz="1623826">
              <a:buFont typeface="Wingdings" panose="05000000000000000000" pitchFamily="2" charset="2"/>
              <a:buChar char="Ø"/>
              <a:defRPr/>
            </a:pPr>
            <a:endPar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endParaRPr>
          </a:p>
          <a:p>
            <a:pPr marL="829693" lvl="1" indent="-380981" defTabSz="1623826">
              <a:buFont typeface="Wingdings" panose="05000000000000000000" pitchFamily="2" charset="2"/>
              <a:buChar char="Ø"/>
              <a:defRPr/>
            </a:pPr>
            <a:r>
              <a:rPr lang="zh-CN" altLang="en-US" sz="2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rPr>
              <a:t>学生培养：</a:t>
            </a:r>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pitchFamily="18" charset="0"/>
              </a:rPr>
              <a:t>与滴滴联合培养实习生。</a:t>
            </a:r>
          </a:p>
        </p:txBody>
      </p:sp>
    </p:spTree>
    <p:extLst>
      <p:ext uri="{BB962C8B-B14F-4D97-AF65-F5344CB8AC3E}">
        <p14:creationId xmlns:p14="http://schemas.microsoft.com/office/powerpoint/2010/main" val="4076483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319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A3327BE-6725-13EF-C789-E5DE4DFD469E}"/>
              </a:ext>
            </a:extLst>
          </p:cNvPr>
          <p:cNvSpPr txBox="1"/>
          <p:nvPr/>
        </p:nvSpPr>
        <p:spPr>
          <a:xfrm>
            <a:off x="1976771" y="2234553"/>
            <a:ext cx="8237654" cy="1446550"/>
          </a:xfrm>
          <a:prstGeom prst="rect">
            <a:avLst/>
          </a:prstGeom>
          <a:noFill/>
        </p:spPr>
        <p:txBody>
          <a:bodyPr wrap="square" rtlCol="0">
            <a:spAutoFit/>
          </a:bodyPr>
          <a:lstStyle/>
          <a:p>
            <a:pPr algn="ctr" defTabSz="609585">
              <a:defRPr/>
            </a:pPr>
            <a:r>
              <a:rPr lang="zh-CN" altLang="en-US" sz="4400" b="1" spc="127" dirty="0">
                <a:solidFill>
                  <a:srgbClr val="FFFFFF"/>
                </a:solidFill>
                <a:latin typeface="Microsoft YaHei" panose="020B0503020204020204" pitchFamily="34" charset="-122"/>
                <a:ea typeface="Microsoft YaHei" panose="020B0503020204020204" pitchFamily="34" charset="-122"/>
                <a:cs typeface="JingDongLangZhengTi Regular" panose="02000500000000000000" charset="-122"/>
              </a:rPr>
              <a:t>考虑市场不确定性的宏微观协同网约车智能补贴系统</a:t>
            </a:r>
          </a:p>
        </p:txBody>
      </p:sp>
      <p:grpSp>
        <p:nvGrpSpPr>
          <p:cNvPr id="6" name="组合 5">
            <a:extLst>
              <a:ext uri="{FF2B5EF4-FFF2-40B4-BE49-F238E27FC236}">
                <a16:creationId xmlns:a16="http://schemas.microsoft.com/office/drawing/2014/main" id="{6F756DA2-BD6D-40F7-DB27-B54DD6F1DCF6}"/>
              </a:ext>
            </a:extLst>
          </p:cNvPr>
          <p:cNvGrpSpPr/>
          <p:nvPr/>
        </p:nvGrpSpPr>
        <p:grpSpPr>
          <a:xfrm>
            <a:off x="3087329" y="3794461"/>
            <a:ext cx="6046839" cy="646429"/>
            <a:chOff x="6175" y="4204"/>
            <a:chExt cx="6409" cy="1018"/>
          </a:xfrm>
        </p:grpSpPr>
        <p:sp>
          <p:nvSpPr>
            <p:cNvPr id="7" name="矩形: 圆角 14">
              <a:extLst>
                <a:ext uri="{FF2B5EF4-FFF2-40B4-BE49-F238E27FC236}">
                  <a16:creationId xmlns:a16="http://schemas.microsoft.com/office/drawing/2014/main" id="{EA63BADB-C834-56D0-0383-3E790CD35D80}"/>
                </a:ext>
              </a:extLst>
            </p:cNvPr>
            <p:cNvSpPr/>
            <p:nvPr/>
          </p:nvSpPr>
          <p:spPr>
            <a:xfrm>
              <a:off x="6175" y="4204"/>
              <a:ext cx="6409" cy="903"/>
            </a:xfrm>
            <a:prstGeom prst="roundRect">
              <a:avLst>
                <a:gd name="adj" fmla="val 25851"/>
              </a:avLst>
            </a:prstGeom>
            <a:gradFill flip="none" rotWithShape="1">
              <a:gsLst>
                <a:gs pos="0">
                  <a:sysClr val="window" lastClr="FFFFFF">
                    <a:alpha val="13000"/>
                  </a:sysClr>
                </a:gs>
                <a:gs pos="100000">
                  <a:srgbClr val="FD803F">
                    <a:alpha val="0"/>
                  </a:srgbClr>
                </a:gs>
              </a:gsLst>
              <a:lin ang="5400000" scaled="1"/>
              <a:tileRect/>
            </a:gradFill>
            <a:ln w="12700" cap="flat" cmpd="sng" algn="ctr">
              <a:gradFill>
                <a:gsLst>
                  <a:gs pos="0">
                    <a:srgbClr val="5B9BD5">
                      <a:lumMod val="5000"/>
                      <a:lumOff val="95000"/>
                      <a:alpha val="25000"/>
                    </a:srgbClr>
                  </a:gs>
                  <a:gs pos="100000">
                    <a:sysClr val="window" lastClr="FFFFFF">
                      <a:alpha val="30000"/>
                    </a:sysClr>
                  </a:gs>
                </a:gsLst>
                <a:lin ang="5400000" scaled="1"/>
              </a:gradFill>
              <a:prstDash val="solid"/>
              <a:miter lim="800000"/>
            </a:ln>
            <a:effectLst/>
          </p:spPr>
          <p:txBody>
            <a:bodyPr rtlCol="0" anchor="ctr"/>
            <a:lstStyle/>
            <a:p>
              <a:pPr defTabSz="914377">
                <a:defRPr/>
              </a:pPr>
              <a:endParaRPr lang="zh-CN" altLang="en-US" sz="1867">
                <a:solidFill>
                  <a:prstClr val="white"/>
                </a:solidFill>
                <a:latin typeface="华康金刚黑 Light" panose="020B0300000000000000" charset="-122"/>
                <a:ea typeface="华康金刚黑 Light" panose="020B0300000000000000" charset="-122"/>
                <a:sym typeface="华康金刚黑 Semibold" panose="020B0600000000000000" pitchFamily="34" charset="-122"/>
              </a:endParaRPr>
            </a:p>
          </p:txBody>
        </p:sp>
        <p:sp>
          <p:nvSpPr>
            <p:cNvPr id="8" name="文本占位符 2">
              <a:extLst>
                <a:ext uri="{FF2B5EF4-FFF2-40B4-BE49-F238E27FC236}">
                  <a16:creationId xmlns:a16="http://schemas.microsoft.com/office/drawing/2014/main" id="{97C1BB95-1108-57A1-E5B8-761EDE135A10}"/>
                </a:ext>
              </a:extLst>
            </p:cNvPr>
            <p:cNvSpPr txBox="1"/>
            <p:nvPr/>
          </p:nvSpPr>
          <p:spPr>
            <a:xfrm>
              <a:off x="6268" y="4349"/>
              <a:ext cx="6223" cy="8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defTabSz="914377">
                <a:buNone/>
                <a:defRPr/>
              </a:pPr>
              <a:r>
                <a:rPr kumimoji="1" lang="zh-CN" altLang="en-US" sz="2267" dirty="0">
                  <a:solidFill>
                    <a:prstClr val="white"/>
                  </a:solidFill>
                  <a:latin typeface="Microsoft YaHei" panose="020B0503020204020204" pitchFamily="34" charset="-122"/>
                  <a:ea typeface="Microsoft YaHei" panose="020B0503020204020204" pitchFamily="34" charset="-122"/>
                </a:rPr>
                <a:t>  同济大学</a:t>
              </a:r>
              <a:r>
                <a:rPr kumimoji="1" lang="en-US" altLang="zh-CN" sz="2267" dirty="0">
                  <a:solidFill>
                    <a:prstClr val="white"/>
                  </a:solidFill>
                  <a:latin typeface="Microsoft YaHei" panose="020B0503020204020204" pitchFamily="34" charset="-122"/>
                  <a:ea typeface="Microsoft YaHei" panose="020B0503020204020204" pitchFamily="34" charset="-122"/>
                </a:rPr>
                <a:t>×</a:t>
              </a:r>
              <a:r>
                <a:rPr kumimoji="1" lang="zh-CN" altLang="en-US" sz="2267" dirty="0">
                  <a:solidFill>
                    <a:prstClr val="white"/>
                  </a:solidFill>
                  <a:latin typeface="Microsoft YaHei" panose="020B0503020204020204" pitchFamily="34" charset="-122"/>
                  <a:ea typeface="Microsoft YaHei" panose="020B0503020204020204" pitchFamily="34" charset="-122"/>
                </a:rPr>
                <a:t>香港城市大学 </a:t>
              </a:r>
              <a:r>
                <a:rPr kumimoji="1" lang="en-US" altLang="zh-CN" sz="2267" dirty="0">
                  <a:solidFill>
                    <a:prstClr val="white"/>
                  </a:solidFill>
                  <a:latin typeface="Microsoft YaHei" panose="020B0503020204020204" pitchFamily="34" charset="-122"/>
                  <a:ea typeface="Microsoft YaHei" panose="020B0503020204020204" pitchFamily="34" charset="-122"/>
                </a:rPr>
                <a:t>-</a:t>
              </a:r>
              <a:r>
                <a:rPr kumimoji="1" lang="zh-CN" altLang="en-US" sz="2267" dirty="0">
                  <a:solidFill>
                    <a:prstClr val="white"/>
                  </a:solidFill>
                  <a:latin typeface="Microsoft YaHei" panose="020B0503020204020204" pitchFamily="34" charset="-122"/>
                  <a:ea typeface="Microsoft YaHei" panose="020B0503020204020204" pitchFamily="34" charset="-122"/>
                </a:rPr>
                <a:t> 苏子诚，梁恩明</a:t>
              </a:r>
            </a:p>
          </p:txBody>
        </p:sp>
      </p:grpSp>
      <p:grpSp>
        <p:nvGrpSpPr>
          <p:cNvPr id="9" name="组合 8">
            <a:extLst>
              <a:ext uri="{FF2B5EF4-FFF2-40B4-BE49-F238E27FC236}">
                <a16:creationId xmlns:a16="http://schemas.microsoft.com/office/drawing/2014/main" id="{5BCCC6BF-C1E4-41A1-E69C-23090A608B29}"/>
              </a:ext>
            </a:extLst>
          </p:cNvPr>
          <p:cNvGrpSpPr/>
          <p:nvPr/>
        </p:nvGrpSpPr>
        <p:grpSpPr>
          <a:xfrm>
            <a:off x="3520583" y="4639186"/>
            <a:ext cx="5150834" cy="656590"/>
            <a:chOff x="6175" y="4204"/>
            <a:chExt cx="6409" cy="1034"/>
          </a:xfrm>
        </p:grpSpPr>
        <p:sp>
          <p:nvSpPr>
            <p:cNvPr id="10" name="矩形: 圆角 14">
              <a:extLst>
                <a:ext uri="{FF2B5EF4-FFF2-40B4-BE49-F238E27FC236}">
                  <a16:creationId xmlns:a16="http://schemas.microsoft.com/office/drawing/2014/main" id="{49746433-8BE2-FB28-EA37-8D5D0DC13913}"/>
                </a:ext>
              </a:extLst>
            </p:cNvPr>
            <p:cNvSpPr/>
            <p:nvPr/>
          </p:nvSpPr>
          <p:spPr>
            <a:xfrm>
              <a:off x="6175" y="4204"/>
              <a:ext cx="6409" cy="903"/>
            </a:xfrm>
            <a:prstGeom prst="roundRect">
              <a:avLst>
                <a:gd name="adj" fmla="val 25851"/>
              </a:avLst>
            </a:prstGeom>
            <a:gradFill flip="none" rotWithShape="1">
              <a:gsLst>
                <a:gs pos="0">
                  <a:sysClr val="window" lastClr="FFFFFF">
                    <a:alpha val="13000"/>
                  </a:sysClr>
                </a:gs>
                <a:gs pos="100000">
                  <a:srgbClr val="FD803F">
                    <a:alpha val="0"/>
                  </a:srgbClr>
                </a:gs>
              </a:gsLst>
              <a:lin ang="5400000" scaled="1"/>
              <a:tileRect/>
            </a:gradFill>
            <a:ln w="12700" cap="flat" cmpd="sng" algn="ctr">
              <a:gradFill>
                <a:gsLst>
                  <a:gs pos="0">
                    <a:srgbClr val="5B9BD5">
                      <a:lumMod val="5000"/>
                      <a:lumOff val="95000"/>
                      <a:alpha val="25000"/>
                    </a:srgbClr>
                  </a:gs>
                  <a:gs pos="100000">
                    <a:sysClr val="window" lastClr="FFFFFF">
                      <a:alpha val="30000"/>
                    </a:sysClr>
                  </a:gs>
                </a:gsLst>
                <a:lin ang="5400000" scaled="1"/>
              </a:gradFill>
              <a:prstDash val="solid"/>
              <a:miter lim="800000"/>
            </a:ln>
            <a:effectLst/>
          </p:spPr>
          <p:txBody>
            <a:bodyPr rtlCol="0" anchor="ctr"/>
            <a:lstStyle/>
            <a:p>
              <a:pPr defTabSz="914377">
                <a:defRPr/>
              </a:pPr>
              <a:endParaRPr lang="zh-CN" altLang="en-US" sz="1867">
                <a:solidFill>
                  <a:prstClr val="white"/>
                </a:solidFill>
                <a:latin typeface="华康金刚黑 Light" panose="020B0300000000000000" charset="-122"/>
                <a:ea typeface="华康金刚黑 Light" panose="020B0300000000000000" charset="-122"/>
                <a:sym typeface="华康金刚黑 Semibold" panose="020B0600000000000000" pitchFamily="34" charset="-122"/>
              </a:endParaRPr>
            </a:p>
          </p:txBody>
        </p:sp>
        <p:sp>
          <p:nvSpPr>
            <p:cNvPr id="11" name="文本占位符 2">
              <a:extLst>
                <a:ext uri="{FF2B5EF4-FFF2-40B4-BE49-F238E27FC236}">
                  <a16:creationId xmlns:a16="http://schemas.microsoft.com/office/drawing/2014/main" id="{8FC0E433-2600-FCFF-C2DC-2AA2C17F3983}"/>
                </a:ext>
              </a:extLst>
            </p:cNvPr>
            <p:cNvSpPr txBox="1"/>
            <p:nvPr/>
          </p:nvSpPr>
          <p:spPr>
            <a:xfrm>
              <a:off x="6302" y="4365"/>
              <a:ext cx="6154" cy="8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defTabSz="914377">
                <a:buNone/>
                <a:defRPr/>
              </a:pPr>
              <a:r>
                <a:rPr kumimoji="1" lang="zh-CN" altLang="en-US" sz="2267" dirty="0">
                  <a:solidFill>
                    <a:prstClr val="white"/>
                  </a:solidFill>
                  <a:latin typeface="微软雅黑" panose="020B0503020204020204" pitchFamily="34" charset="-122"/>
                  <a:ea typeface="微软雅黑" panose="020B0503020204020204" pitchFamily="34" charset="-122"/>
                </a:rPr>
                <a:t>网约车</a:t>
              </a:r>
              <a:r>
                <a:rPr kumimoji="1" lang="en-US" altLang="zh-CN" sz="2267" dirty="0">
                  <a:solidFill>
                    <a:prstClr val="white"/>
                  </a:solidFill>
                  <a:latin typeface="微软雅黑" panose="020B0503020204020204" pitchFamily="34" charset="-122"/>
                  <a:ea typeface="微软雅黑" panose="020B0503020204020204" pitchFamily="34" charset="-122"/>
                </a:rPr>
                <a:t>MPT – </a:t>
              </a:r>
              <a:r>
                <a:rPr kumimoji="1" lang="zh-CN" altLang="en-US" sz="2267" dirty="0">
                  <a:solidFill>
                    <a:prstClr val="white"/>
                  </a:solidFill>
                  <a:latin typeface="微软雅黑" panose="020B0503020204020204" pitchFamily="34" charset="-122"/>
                  <a:ea typeface="微软雅黑" panose="020B0503020204020204" pitchFamily="34" charset="-122"/>
                </a:rPr>
                <a:t>郭杰成，甄鹏，邹志超</a:t>
              </a:r>
            </a:p>
          </p:txBody>
        </p:sp>
      </p:grpSp>
    </p:spTree>
    <p:extLst>
      <p:ext uri="{BB962C8B-B14F-4D97-AF65-F5344CB8AC3E}">
        <p14:creationId xmlns:p14="http://schemas.microsoft.com/office/powerpoint/2010/main" val="307938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盖亚科研合作计划">
            <a:extLst>
              <a:ext uri="{FF2B5EF4-FFF2-40B4-BE49-F238E27FC236}">
                <a16:creationId xmlns:a16="http://schemas.microsoft.com/office/drawing/2014/main" id="{BB21C67C-34FD-40BB-CBD6-334ECF526A86}"/>
              </a:ext>
            </a:extLst>
          </p:cNvPr>
          <p:cNvSpPr txBox="1">
            <a:spLocks/>
          </p:cNvSpPr>
          <p:nvPr/>
        </p:nvSpPr>
        <p:spPr>
          <a:xfrm>
            <a:off x="302227" y="185447"/>
            <a:ext cx="6832864" cy="54487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normAutofit/>
          </a:bodyPr>
          <a:lstStyle>
            <a:lvl1pPr marL="0" marR="0" indent="0" algn="l" defTabSz="825500" rtl="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DFP King Gothic GB Semibold"/>
                <a:ea typeface="DFP King Gothic GB Semibold"/>
                <a:cs typeface="DFP King Gothic GB Semibold"/>
                <a:sym typeface="DFP King Gothic GB Semibold"/>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zh-CN" altLang="en-US"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rPr>
              <a:t>研究团队介绍</a:t>
            </a:r>
            <a:endParaRPr kumimoji="0" lang="en-US" altLang="zh-CN"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endParaRPr>
          </a:p>
        </p:txBody>
      </p:sp>
      <p:sp>
        <p:nvSpPr>
          <p:cNvPr id="158" name="文本占位符 2">
            <a:extLst>
              <a:ext uri="{FF2B5EF4-FFF2-40B4-BE49-F238E27FC236}">
                <a16:creationId xmlns:a16="http://schemas.microsoft.com/office/drawing/2014/main" id="{FCF780CF-B188-24AF-7E3B-982AB1E9287F}"/>
              </a:ext>
            </a:extLst>
          </p:cNvPr>
          <p:cNvSpPr txBox="1"/>
          <p:nvPr/>
        </p:nvSpPr>
        <p:spPr>
          <a:xfrm>
            <a:off x="637310" y="1371601"/>
            <a:ext cx="10889673" cy="4664076"/>
          </a:xfrm>
          <a:prstGeom prst="rect">
            <a:avLst/>
          </a:prstGeom>
        </p:spPr>
        <p:txBody>
          <a:bodyPr lIns="45720" tIns="22860" rIns="45720" bIns="2286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130000"/>
              </a:lnSpc>
              <a:buNone/>
              <a:defRPr/>
            </a:pPr>
            <a:r>
              <a:rPr kumimoji="1" lang="zh-CN" altLang="en-US" sz="1865"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rPr>
              <a:t>技术方案</a:t>
            </a:r>
            <a:r>
              <a:rPr kumimoji="1" lang="en-US" altLang="zh-CN" sz="1865"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rPr>
              <a:t>/</a:t>
            </a:r>
            <a:r>
              <a:rPr kumimoji="1" lang="zh-CN" altLang="en-US" sz="1865"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rPr>
              <a:t>学术布局</a:t>
            </a:r>
            <a:r>
              <a:rPr kumimoji="1" lang="en-US" altLang="zh-CN" sz="1865"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rPr>
              <a:t>/</a:t>
            </a:r>
            <a:r>
              <a:rPr kumimoji="1" lang="zh-CN" altLang="en-US" sz="1865"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rPr>
              <a:t>落地应用等</a:t>
            </a:r>
          </a:p>
          <a:p>
            <a:pPr marL="0" indent="0" defTabSz="914400">
              <a:lnSpc>
                <a:spcPct val="130000"/>
              </a:lnSpc>
              <a:buNone/>
              <a:defRPr/>
            </a:pPr>
            <a:endParaRPr kumimoji="1" lang="en-US" altLang="zh-CN" sz="1865"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endParaRPr>
          </a:p>
          <a:p>
            <a:pPr marL="0" indent="0" defTabSz="914400">
              <a:lnSpc>
                <a:spcPct val="130000"/>
              </a:lnSpc>
              <a:buNone/>
              <a:defRPr/>
            </a:pPr>
            <a:endParaRPr kumimoji="1" lang="en-US" altLang="zh-CN" sz="1865"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endParaRPr>
          </a:p>
          <a:p>
            <a:pPr marL="0" indent="0" defTabSz="914400">
              <a:lnSpc>
                <a:spcPct val="130000"/>
              </a:lnSpc>
              <a:buNone/>
              <a:defRPr/>
            </a:pPr>
            <a:endParaRPr kumimoji="1" lang="en-US" altLang="zh-CN" sz="1865"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endParaRPr>
          </a:p>
          <a:p>
            <a:pPr marL="0" indent="0" defTabSz="914400">
              <a:lnSpc>
                <a:spcPct val="130000"/>
              </a:lnSpc>
              <a:buNone/>
              <a:defRPr/>
            </a:pPr>
            <a:endParaRPr kumimoji="1" lang="en-US" altLang="zh-CN" sz="1865"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endParaRPr>
          </a:p>
          <a:p>
            <a:pPr marL="0" indent="0" defTabSz="914400">
              <a:lnSpc>
                <a:spcPct val="130000"/>
              </a:lnSpc>
              <a:buNone/>
              <a:defRPr/>
            </a:pPr>
            <a:endParaRPr kumimoji="1" lang="en-US" altLang="zh-CN" sz="1865"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a:p>
            <a:pPr marL="0" indent="0" defTabSz="914400">
              <a:lnSpc>
                <a:spcPct val="130000"/>
              </a:lnSpc>
              <a:buNone/>
              <a:defRPr/>
            </a:pPr>
            <a:endParaRPr kumimoji="1" lang="en-US" altLang="zh-CN" sz="1865"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a:p>
            <a:pPr marL="0" indent="0" defTabSz="914400">
              <a:lnSpc>
                <a:spcPct val="130000"/>
              </a:lnSpc>
              <a:buNone/>
              <a:defRPr/>
            </a:pPr>
            <a:endParaRPr kumimoji="1" lang="en-US" altLang="zh-CN" sz="1865"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a:p>
            <a:pPr marL="0" indent="0" defTabSz="914400">
              <a:lnSpc>
                <a:spcPct val="130000"/>
              </a:lnSpc>
              <a:buNone/>
              <a:defRPr/>
            </a:pPr>
            <a:endParaRPr kumimoji="1" lang="en-US" altLang="zh-CN" sz="1865"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a:p>
            <a:pPr marL="0" indent="0" defTabSz="914400">
              <a:lnSpc>
                <a:spcPct val="130000"/>
              </a:lnSpc>
              <a:buNone/>
              <a:defRPr/>
            </a:pPr>
            <a:endParaRPr kumimoji="1" lang="en-US" altLang="zh-CN" sz="1865"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a:p>
            <a:pPr marL="0" indent="0" defTabSz="914400">
              <a:lnSpc>
                <a:spcPct val="130000"/>
              </a:lnSpc>
              <a:buNone/>
              <a:defRPr/>
            </a:pPr>
            <a:endParaRPr kumimoji="1" lang="zh-CN" altLang="en-US" sz="1865"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p:txBody>
      </p:sp>
      <p:sp>
        <p:nvSpPr>
          <p:cNvPr id="159" name="矩形 158">
            <a:extLst>
              <a:ext uri="{FF2B5EF4-FFF2-40B4-BE49-F238E27FC236}">
                <a16:creationId xmlns:a16="http://schemas.microsoft.com/office/drawing/2014/main" id="{32C45A23-B241-9F37-B7CD-AB2674122D52}"/>
              </a:ext>
            </a:extLst>
          </p:cNvPr>
          <p:cNvSpPr/>
          <p:nvPr/>
        </p:nvSpPr>
        <p:spPr>
          <a:xfrm>
            <a:off x="0" y="812518"/>
            <a:ext cx="12192000" cy="5721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2750" hangingPunct="0"/>
            <a:endParaRPr kumimoji="1" lang="zh-CN" altLang="en-US" sz="1465" b="1" kern="0">
              <a:solidFill>
                <a:prstClr val="white"/>
              </a:solidFill>
              <a:latin typeface="Microsoft YaHei" panose="020B0503020204020204" pitchFamily="34" charset="-122"/>
              <a:ea typeface="Microsoft YaHei" panose="020B0503020204020204" pitchFamily="34" charset="-122"/>
              <a:sym typeface="Helvetica Neue"/>
            </a:endParaRPr>
          </a:p>
        </p:txBody>
      </p:sp>
      <p:sp>
        <p:nvSpPr>
          <p:cNvPr id="160" name="灯片编号占位符 3">
            <a:extLst>
              <a:ext uri="{FF2B5EF4-FFF2-40B4-BE49-F238E27FC236}">
                <a16:creationId xmlns:a16="http://schemas.microsoft.com/office/drawing/2014/main" id="{59FFEE41-DE36-A960-6B72-5C9CF1F81239}"/>
              </a:ext>
            </a:extLst>
          </p:cNvPr>
          <p:cNvSpPr txBox="1"/>
          <p:nvPr/>
        </p:nvSpPr>
        <p:spPr>
          <a:xfrm>
            <a:off x="8147221" y="5577977"/>
            <a:ext cx="3962400" cy="45878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kumimoji="1" lang="zh-CN" altLang="en-US">
              <a:latin typeface="Microsoft YaHei" panose="020B0503020204020204" pitchFamily="34" charset="-122"/>
              <a:ea typeface="Microsoft YaHei" panose="020B0503020204020204" pitchFamily="34" charset="-122"/>
              <a:sym typeface="Times New Roman" panose="02020603050405020304" pitchFamily="18" charset="0"/>
            </a:endParaRPr>
          </a:p>
        </p:txBody>
      </p:sp>
      <p:graphicFrame>
        <p:nvGraphicFramePr>
          <p:cNvPr id="161" name="表格 9">
            <a:extLst>
              <a:ext uri="{FF2B5EF4-FFF2-40B4-BE49-F238E27FC236}">
                <a16:creationId xmlns:a16="http://schemas.microsoft.com/office/drawing/2014/main" id="{CD25EC15-FF89-12E9-DF87-DA47D3083731}"/>
              </a:ext>
            </a:extLst>
          </p:cNvPr>
          <p:cNvGraphicFramePr>
            <a:graphicFrameLocks noGrp="1"/>
          </p:cNvGraphicFramePr>
          <p:nvPr/>
        </p:nvGraphicFramePr>
        <p:xfrm>
          <a:off x="2818827" y="1017179"/>
          <a:ext cx="8936504" cy="457200"/>
        </p:xfrm>
        <a:graphic>
          <a:graphicData uri="http://schemas.openxmlformats.org/drawingml/2006/table">
            <a:tbl>
              <a:tblPr firstRow="1" bandRow="1">
                <a:tableStyleId>{5C22544A-7EE6-4342-B048-85BDC9FD1C3A}</a:tableStyleId>
              </a:tblPr>
              <a:tblGrid>
                <a:gridCol w="8936504">
                  <a:extLst>
                    <a:ext uri="{9D8B030D-6E8A-4147-A177-3AD203B41FA5}">
                      <a16:colId xmlns:a16="http://schemas.microsoft.com/office/drawing/2014/main" val="20000"/>
                    </a:ext>
                  </a:extLst>
                </a:gridCol>
              </a:tblGrid>
              <a:tr h="384722">
                <a:tc>
                  <a:txBody>
                    <a:bodyPr/>
                    <a:lstStyle/>
                    <a:p>
                      <a:pPr marL="0" marR="0" lvl="0" indent="0" algn="ctr" defTabSz="412750" rtl="0" eaLnBrk="1" fontAlgn="auto" latinLnBrk="0" hangingPunct="1">
                        <a:lnSpc>
                          <a:spcPct val="100000"/>
                        </a:lnSpc>
                        <a:spcBef>
                          <a:spcPts val="0"/>
                        </a:spcBef>
                        <a:spcAft>
                          <a:spcPts val="0"/>
                        </a:spcAft>
                        <a:buClrTx/>
                        <a:buSzTx/>
                        <a:buFontTx/>
                        <a:buNone/>
                        <a:defRPr/>
                      </a:pPr>
                      <a:r>
                        <a:rPr lang="zh-CN" altLang="en-US" sz="2400" b="1" i="0" u="none" strike="noStrike" cap="none" spc="0" baseline="0" dirty="0">
                          <a:ln>
                            <a:noFill/>
                          </a:ln>
                          <a:solidFill>
                            <a:schemeClr val="bg1"/>
                          </a:solidFill>
                          <a:uFillTx/>
                          <a:latin typeface="Times New Roman" panose="02020603050405020304" pitchFamily="18" charset="0"/>
                          <a:ea typeface="微软雅黑" panose="020B0503020204020204" pitchFamily="34" charset="-122"/>
                          <a:cs typeface="+mn-cs"/>
                          <a:sym typeface="Times New Roman" panose="02020603050405020304" pitchFamily="18" charset="0"/>
                        </a:rPr>
                        <a:t>工作经历</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0"/>
                  </a:ext>
                </a:extLst>
              </a:tr>
            </a:tbl>
          </a:graphicData>
        </a:graphic>
      </p:graphicFrame>
      <p:graphicFrame>
        <p:nvGraphicFramePr>
          <p:cNvPr id="162" name="表格 161">
            <a:extLst>
              <a:ext uri="{FF2B5EF4-FFF2-40B4-BE49-F238E27FC236}">
                <a16:creationId xmlns:a16="http://schemas.microsoft.com/office/drawing/2014/main" id="{9001BE6D-BDC7-8423-862A-D7A36B814DEC}"/>
              </a:ext>
            </a:extLst>
          </p:cNvPr>
          <p:cNvGraphicFramePr>
            <a:graphicFrameLocks noGrp="1"/>
          </p:cNvGraphicFramePr>
          <p:nvPr>
            <p:extLst>
              <p:ext uri="{D42A27DB-BD31-4B8C-83A1-F6EECF244321}">
                <p14:modId xmlns:p14="http://schemas.microsoft.com/office/powerpoint/2010/main" val="1715881578"/>
              </p:ext>
            </p:extLst>
          </p:nvPr>
        </p:nvGraphicFramePr>
        <p:xfrm>
          <a:off x="2808599" y="1677968"/>
          <a:ext cx="8936504" cy="1554480"/>
        </p:xfrm>
        <a:graphic>
          <a:graphicData uri="http://schemas.openxmlformats.org/drawingml/2006/table">
            <a:tbl>
              <a:tblPr firstRow="1" bandRow="1">
                <a:tableStyleId>{5C22544A-7EE6-4342-B048-85BDC9FD1C3A}</a:tableStyleId>
              </a:tblPr>
              <a:tblGrid>
                <a:gridCol w="2677801">
                  <a:extLst>
                    <a:ext uri="{9D8B030D-6E8A-4147-A177-3AD203B41FA5}">
                      <a16:colId xmlns:a16="http://schemas.microsoft.com/office/drawing/2014/main" val="20000"/>
                    </a:ext>
                  </a:extLst>
                </a:gridCol>
                <a:gridCol w="4038772">
                  <a:extLst>
                    <a:ext uri="{9D8B030D-6E8A-4147-A177-3AD203B41FA5}">
                      <a16:colId xmlns:a16="http://schemas.microsoft.com/office/drawing/2014/main" val="20001"/>
                    </a:ext>
                  </a:extLst>
                </a:gridCol>
                <a:gridCol w="2219931">
                  <a:extLst>
                    <a:ext uri="{9D8B030D-6E8A-4147-A177-3AD203B41FA5}">
                      <a16:colId xmlns:a16="http://schemas.microsoft.com/office/drawing/2014/main" val="20002"/>
                    </a:ext>
                  </a:extLst>
                </a:gridCol>
              </a:tblGrid>
              <a:tr h="13011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rPr>
                        <a:t>2024.1-2024.10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rPr>
                        <a:t>2023.5 </a:t>
                      </a:r>
                      <a:r>
                        <a:rPr lang="zh-CN" altLang="en-US"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rPr>
                        <a:t>至今</a:t>
                      </a:r>
                      <a:endParaRPr lang="en-US" altLang="zh-CN"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rPr>
                        <a:t>2022.10-2023.4</a:t>
                      </a:r>
                      <a:endParaRPr lang="zh-CN" altLang="en-US"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rPr>
                        <a:t>交通运输部科技司</a:t>
                      </a:r>
                      <a:endParaRPr lang="en-US" altLang="zh-CN"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endParaRPr>
                    </a:p>
                    <a:p>
                      <a:pPr algn="ctr"/>
                      <a:r>
                        <a:rPr lang="zh-CN" altLang="en-US"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rPr>
                        <a:t>同济大学  交通学院</a:t>
                      </a:r>
                      <a:endParaRPr lang="en-US" altLang="zh-CN"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rPr>
                        <a:t>香港城市大学  系统工程系</a:t>
                      </a:r>
                      <a:endParaRPr lang="en-US" altLang="zh-CN"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endParaRPr>
                    </a:p>
                    <a:p>
                      <a:pPr algn="ctr"/>
                      <a:endParaRPr lang="en-US" altLang="zh-CN" sz="2400" b="1" dirty="0">
                        <a:solidFill>
                          <a:srgbClr val="002060"/>
                        </a:solidFill>
                        <a:latin typeface="Microsoft YaHei" panose="020B0503020204020204" pitchFamily="34" charset="-122"/>
                        <a:ea typeface="Microsoft YaHei" panose="020B0503020204020204" pitchFamily="34" charset="-122"/>
                        <a:sym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借调</a:t>
                      </a:r>
                      <a:endParaRPr lang="en-US" altLang="zh-CN" sz="24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endParaRPr>
                    </a:p>
                    <a:p>
                      <a:pPr algn="ctr"/>
                      <a:r>
                        <a:rPr lang="zh-CN" altLang="en-US" sz="24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特聘研究员</a:t>
                      </a:r>
                      <a:endParaRPr lang="en-US" altLang="zh-CN" sz="24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博士后</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163" name="图片 162">
            <a:extLst>
              <a:ext uri="{FF2B5EF4-FFF2-40B4-BE49-F238E27FC236}">
                <a16:creationId xmlns:a16="http://schemas.microsoft.com/office/drawing/2014/main" id="{66899214-EF21-44FE-6008-173700981F78}"/>
              </a:ext>
            </a:extLst>
          </p:cNvPr>
          <p:cNvPicPr>
            <a:picLocks noChangeAspect="1"/>
          </p:cNvPicPr>
          <p:nvPr/>
        </p:nvPicPr>
        <p:blipFill>
          <a:blip r:embed="rId3"/>
          <a:stretch>
            <a:fillRect/>
          </a:stretch>
        </p:blipFill>
        <p:spPr>
          <a:xfrm>
            <a:off x="499825" y="1040400"/>
            <a:ext cx="2050869" cy="2689664"/>
          </a:xfrm>
          <a:prstGeom prst="rect">
            <a:avLst/>
          </a:prstGeom>
          <a:ln w="28575">
            <a:solidFill>
              <a:schemeClr val="tx2"/>
            </a:solidFill>
          </a:ln>
        </p:spPr>
      </p:pic>
      <p:sp>
        <p:nvSpPr>
          <p:cNvPr id="164" name="文本框 163">
            <a:extLst>
              <a:ext uri="{FF2B5EF4-FFF2-40B4-BE49-F238E27FC236}">
                <a16:creationId xmlns:a16="http://schemas.microsoft.com/office/drawing/2014/main" id="{827FFA1E-E116-1A9E-1A26-01F8239533BF}"/>
              </a:ext>
            </a:extLst>
          </p:cNvPr>
          <p:cNvSpPr txBox="1"/>
          <p:nvPr/>
        </p:nvSpPr>
        <p:spPr>
          <a:xfrm>
            <a:off x="353040" y="3884621"/>
            <a:ext cx="2344438" cy="441724"/>
          </a:xfrm>
          <a:prstGeom prst="rect">
            <a:avLst/>
          </a:prstGeom>
          <a:noFill/>
        </p:spPr>
        <p:txBody>
          <a:bodyPr wrap="square">
            <a:spAutoFit/>
          </a:bodyPr>
          <a:lstStyle/>
          <a:p>
            <a:pPr>
              <a:lnSpc>
                <a:spcPct val="125000"/>
              </a:lnSpc>
            </a:pPr>
            <a:r>
              <a:rPr lang="zh-CN" altLang="en-US" sz="2000" b="1"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苏子诚 </a:t>
            </a:r>
            <a:r>
              <a:rPr lang="zh-CN" altLang="en-US"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项目负责人</a:t>
            </a:r>
            <a:endPar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endParaRPr>
          </a:p>
        </p:txBody>
      </p:sp>
      <p:sp>
        <p:nvSpPr>
          <p:cNvPr id="165" name="文本框 164">
            <a:extLst>
              <a:ext uri="{FF2B5EF4-FFF2-40B4-BE49-F238E27FC236}">
                <a16:creationId xmlns:a16="http://schemas.microsoft.com/office/drawing/2014/main" id="{72C74511-1B8F-05B2-769D-C55F583EE4FA}"/>
              </a:ext>
            </a:extLst>
          </p:cNvPr>
          <p:cNvSpPr txBox="1"/>
          <p:nvPr/>
        </p:nvSpPr>
        <p:spPr>
          <a:xfrm>
            <a:off x="264655" y="4424421"/>
            <a:ext cx="2465787" cy="787395"/>
          </a:xfrm>
          <a:prstGeom prst="rect">
            <a:avLst/>
          </a:prstGeom>
          <a:noFill/>
        </p:spPr>
        <p:txBody>
          <a:bodyPr wrap="square">
            <a:spAutoFit/>
          </a:bodyPr>
          <a:lstStyle/>
          <a:p>
            <a:pPr algn="ctr">
              <a:lnSpc>
                <a:spcPct val="150000"/>
              </a:lnSpc>
            </a:pPr>
            <a:r>
              <a:rPr lang="zh-CN" altLang="en-US" sz="1600" b="1" dirty="0">
                <a:latin typeface="Microsoft YaHei" panose="020B0503020204020204" pitchFamily="34" charset="-122"/>
                <a:ea typeface="Microsoft YaHei" panose="020B0503020204020204" pitchFamily="34" charset="-122"/>
                <a:sym typeface="Times New Roman" panose="02020603050405020304" pitchFamily="18" charset="0"/>
              </a:rPr>
              <a:t>同济大学 特聘研究员</a:t>
            </a:r>
            <a:endParaRPr lang="en-US" altLang="zh-CN" sz="1600" b="1" dirty="0">
              <a:latin typeface="Microsoft YaHei" panose="020B0503020204020204" pitchFamily="34" charset="-122"/>
              <a:ea typeface="Microsoft YaHei" panose="020B0503020204020204" pitchFamily="34" charset="-122"/>
              <a:sym typeface="Times New Roman" panose="02020603050405020304" pitchFamily="18" charset="0"/>
            </a:endParaRPr>
          </a:p>
          <a:p>
            <a:pPr algn="ctr">
              <a:lnSpc>
                <a:spcPct val="150000"/>
              </a:lnSpc>
            </a:pPr>
            <a:r>
              <a:rPr lang="zh-CN" altLang="en-US" sz="1600" b="1" dirty="0">
                <a:latin typeface="Microsoft YaHei" panose="020B0503020204020204" pitchFamily="34" charset="-122"/>
                <a:ea typeface="Microsoft YaHei" panose="020B0503020204020204" pitchFamily="34" charset="-122"/>
                <a:sym typeface="Times New Roman" panose="02020603050405020304" pitchFamily="18" charset="0"/>
              </a:rPr>
              <a:t>上海市海外领军人才</a:t>
            </a:r>
            <a:endParaRPr lang="en-US" altLang="zh-CN" sz="1600" b="1" dirty="0">
              <a:latin typeface="Microsoft YaHei" panose="020B0503020204020204" pitchFamily="34" charset="-122"/>
              <a:ea typeface="Microsoft YaHei" panose="020B0503020204020204" pitchFamily="34" charset="-122"/>
              <a:sym typeface="Times New Roman" panose="02020603050405020304" pitchFamily="18" charset="0"/>
            </a:endParaRPr>
          </a:p>
        </p:txBody>
      </p:sp>
      <p:graphicFrame>
        <p:nvGraphicFramePr>
          <p:cNvPr id="166" name="表格 9">
            <a:extLst>
              <a:ext uri="{FF2B5EF4-FFF2-40B4-BE49-F238E27FC236}">
                <a16:creationId xmlns:a16="http://schemas.microsoft.com/office/drawing/2014/main" id="{22CE7707-FC6C-C061-8905-4AC0763240FC}"/>
              </a:ext>
            </a:extLst>
          </p:cNvPr>
          <p:cNvGraphicFramePr>
            <a:graphicFrameLocks noGrp="1"/>
          </p:cNvGraphicFramePr>
          <p:nvPr/>
        </p:nvGraphicFramePr>
        <p:xfrm>
          <a:off x="2818827" y="3170401"/>
          <a:ext cx="8936504" cy="457200"/>
        </p:xfrm>
        <a:graphic>
          <a:graphicData uri="http://schemas.openxmlformats.org/drawingml/2006/table">
            <a:tbl>
              <a:tblPr firstRow="1" bandRow="1">
                <a:tableStyleId>{5C22544A-7EE6-4342-B048-85BDC9FD1C3A}</a:tableStyleId>
              </a:tblPr>
              <a:tblGrid>
                <a:gridCol w="8936504">
                  <a:extLst>
                    <a:ext uri="{9D8B030D-6E8A-4147-A177-3AD203B41FA5}">
                      <a16:colId xmlns:a16="http://schemas.microsoft.com/office/drawing/2014/main" val="20000"/>
                    </a:ext>
                  </a:extLst>
                </a:gridCol>
              </a:tblGrid>
              <a:tr h="457200">
                <a:tc>
                  <a:txBody>
                    <a:bodyPr/>
                    <a:lstStyle/>
                    <a:p>
                      <a:r>
                        <a:rPr lang="zh-CN" altLang="en-US" sz="24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论文</a:t>
                      </a:r>
                      <a:r>
                        <a:rPr lang="zh-CN" altLang="en-US" sz="2400" b="1" kern="1200" dirty="0">
                          <a:solidFill>
                            <a:schemeClr val="bg1"/>
                          </a:solidFill>
                          <a:latin typeface="Times New Roman" panose="02020603050405020304" pitchFamily="18" charset="0"/>
                          <a:ea typeface="微软雅黑" panose="020B0503020204020204" pitchFamily="34" charset="-122"/>
                          <a:cs typeface="+mn-cs"/>
                          <a:sym typeface="Times New Roman" panose="02020603050405020304" pitchFamily="18" charset="0"/>
                        </a:rPr>
                        <a:t>发表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0"/>
                  </a:ext>
                </a:extLst>
              </a:tr>
            </a:tbl>
          </a:graphicData>
        </a:graphic>
      </p:graphicFrame>
      <p:pic>
        <p:nvPicPr>
          <p:cNvPr id="167" name="图片 166">
            <a:extLst>
              <a:ext uri="{FF2B5EF4-FFF2-40B4-BE49-F238E27FC236}">
                <a16:creationId xmlns:a16="http://schemas.microsoft.com/office/drawing/2014/main" id="{7799BE34-5C86-C255-1083-176C755E00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19838" y="3724515"/>
            <a:ext cx="888418" cy="1184557"/>
          </a:xfrm>
          <a:prstGeom prst="rect">
            <a:avLst/>
          </a:prstGeom>
          <a:effectLst>
            <a:outerShdw blurRad="50800" dist="38100" algn="l" rotWithShape="0">
              <a:prstClr val="black">
                <a:alpha val="40000"/>
              </a:prstClr>
            </a:outerShdw>
          </a:effectLst>
        </p:spPr>
      </p:pic>
      <p:pic>
        <p:nvPicPr>
          <p:cNvPr id="168" name="图片 167">
            <a:extLst>
              <a:ext uri="{FF2B5EF4-FFF2-40B4-BE49-F238E27FC236}">
                <a16:creationId xmlns:a16="http://schemas.microsoft.com/office/drawing/2014/main" id="{2389336C-5ABE-7448-6D39-C57445A417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56441" y="3724515"/>
            <a:ext cx="868366" cy="1184556"/>
          </a:xfrm>
          <a:prstGeom prst="rect">
            <a:avLst/>
          </a:prstGeom>
          <a:effectLst>
            <a:outerShdw blurRad="50800" dist="38100" algn="l" rotWithShape="0">
              <a:prstClr val="black">
                <a:alpha val="40000"/>
              </a:prstClr>
            </a:outerShdw>
          </a:effectLst>
        </p:spPr>
      </p:pic>
      <p:pic>
        <p:nvPicPr>
          <p:cNvPr id="169" name="图片 168">
            <a:extLst>
              <a:ext uri="{FF2B5EF4-FFF2-40B4-BE49-F238E27FC236}">
                <a16:creationId xmlns:a16="http://schemas.microsoft.com/office/drawing/2014/main" id="{F378EEDF-29FD-EF1F-5E73-A0C683AF9F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0657" y="3724943"/>
            <a:ext cx="868160" cy="1184275"/>
          </a:xfrm>
          <a:prstGeom prst="rect">
            <a:avLst/>
          </a:prstGeom>
          <a:effectLst>
            <a:outerShdw blurRad="50800" dist="38100" algn="l" rotWithShape="0">
              <a:prstClr val="black">
                <a:alpha val="40000"/>
              </a:prstClr>
            </a:outerShdw>
          </a:effectLst>
        </p:spPr>
      </p:pic>
      <p:sp>
        <p:nvSpPr>
          <p:cNvPr id="170" name="矩形 169">
            <a:extLst>
              <a:ext uri="{FF2B5EF4-FFF2-40B4-BE49-F238E27FC236}">
                <a16:creationId xmlns:a16="http://schemas.microsoft.com/office/drawing/2014/main" id="{5EB56D1B-1BF4-157E-87EA-588329AF7353}"/>
              </a:ext>
            </a:extLst>
          </p:cNvPr>
          <p:cNvSpPr/>
          <p:nvPr/>
        </p:nvSpPr>
        <p:spPr>
          <a:xfrm flipH="1">
            <a:off x="8941340" y="3641007"/>
            <a:ext cx="2869042" cy="1028438"/>
          </a:xfrm>
          <a:prstGeom prst="rect">
            <a:avLst/>
          </a:prstGeom>
          <a:gradFill flip="none" rotWithShape="1">
            <a:gsLst>
              <a:gs pos="0">
                <a:schemeClr val="bg1">
                  <a:alpha val="0"/>
                </a:schemeClr>
              </a:gs>
              <a:gs pos="66000">
                <a:schemeClr val="bg1"/>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3130" rtl="0" eaLnBrk="1" fontAlgn="auto" latinLnBrk="0" hangingPunct="1">
              <a:lnSpc>
                <a:spcPct val="100000"/>
              </a:lnSpc>
              <a:spcBef>
                <a:spcPts val="0"/>
              </a:spcBef>
              <a:spcAft>
                <a:spcPts val="0"/>
              </a:spcAft>
              <a:buClrTx/>
              <a:buSzTx/>
              <a:buFontTx/>
              <a:buNone/>
            </a:pPr>
            <a:endParaRPr kumimoji="0" lang="zh-CN" altLang="en-US" sz="1900" b="0" i="0" u="none" strike="noStrike" kern="120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171" name="文本框 170">
            <a:extLst>
              <a:ext uri="{FF2B5EF4-FFF2-40B4-BE49-F238E27FC236}">
                <a16:creationId xmlns:a16="http://schemas.microsoft.com/office/drawing/2014/main" id="{8ED3C321-9E22-01A4-9513-2EE6FEB4C346}"/>
              </a:ext>
            </a:extLst>
          </p:cNvPr>
          <p:cNvSpPr txBox="1"/>
          <p:nvPr/>
        </p:nvSpPr>
        <p:spPr>
          <a:xfrm>
            <a:off x="2495246" y="3767165"/>
            <a:ext cx="9037942" cy="677108"/>
          </a:xfrm>
          <a:prstGeom prst="rect">
            <a:avLst/>
          </a:prstGeom>
          <a:noFill/>
        </p:spPr>
        <p:txBody>
          <a:bodyPr wrap="square">
            <a:spAutoFit/>
          </a:bodyPr>
          <a:lstStyle/>
          <a:p>
            <a:pPr marL="622300" lvl="1" indent="-285750">
              <a:lnSpc>
                <a:spcPct val="100000"/>
              </a:lnSpc>
              <a:spcBef>
                <a:spcPts val="0"/>
              </a:spcBef>
              <a:spcAft>
                <a:spcPts val="0"/>
              </a:spcAft>
              <a:buFont typeface="Wingdings" panose="05000000000000000000" pitchFamily="2" charset="2"/>
              <a:buChar char="Ø"/>
            </a:pPr>
            <a:r>
              <a:rPr lang="zh-CN" altLang="en-US" sz="2000" b="0"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交通类、计算机类</a:t>
            </a:r>
            <a:r>
              <a:rPr lang="en-US" altLang="zh-CN" sz="2000" b="0"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Q1</a:t>
            </a:r>
            <a:r>
              <a:rPr lang="zh-CN" altLang="en-US" sz="2000" b="0"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期刊及顶会</a:t>
            </a:r>
            <a:r>
              <a:rPr lang="zh-CN" altLang="en-US" sz="2000"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论文 </a:t>
            </a:r>
            <a:r>
              <a:rPr lang="en-US" altLang="zh-CN" sz="2000"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20</a:t>
            </a:r>
            <a:r>
              <a:rPr lang="en-US" altLang="zh-CN" sz="2000" kern="1200" dirty="0">
                <a:latin typeface="Microsoft YaHei" panose="020B0503020204020204" pitchFamily="34" charset="-122"/>
                <a:ea typeface="Microsoft YaHei" panose="020B0503020204020204" pitchFamily="34" charset="-122"/>
                <a:sym typeface="Times New Roman" panose="02020603050405020304" pitchFamily="18" charset="0"/>
              </a:rPr>
              <a:t> </a:t>
            </a:r>
            <a:r>
              <a:rPr lang="zh-CN" altLang="en-US" sz="2000" kern="1200" dirty="0">
                <a:latin typeface="Microsoft YaHei" panose="020B0503020204020204" pitchFamily="34" charset="-122"/>
                <a:ea typeface="Microsoft YaHei" panose="020B0503020204020204" pitchFamily="34" charset="-122"/>
                <a:sym typeface="Times New Roman" panose="02020603050405020304" pitchFamily="18" charset="0"/>
              </a:rPr>
              <a:t>余篇</a:t>
            </a:r>
            <a:r>
              <a:rPr lang="zh-CN" altLang="en-US" sz="2000" b="0"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a:t>
            </a:r>
            <a:endParaRPr lang="en-US" altLang="zh-CN" sz="2000" b="0"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endParaRPr>
          </a:p>
          <a:p>
            <a:pPr marL="628650" marR="0" lvl="1" indent="0" algn="l" defTabSz="1217930" rtl="0" eaLnBrk="1" fontAlgn="auto" latinLnBrk="0" hangingPunct="1">
              <a:lnSpc>
                <a:spcPct val="100000"/>
              </a:lnSpc>
              <a:spcBef>
                <a:spcPts val="0"/>
              </a:spcBef>
              <a:spcAft>
                <a:spcPts val="0"/>
              </a:spcAft>
              <a:buClrTx/>
              <a:buSzTx/>
              <a:buFont typeface="Wingdings" panose="05000000000000000000" pitchFamily="2" charset="2"/>
              <a:buNone/>
              <a:defRPr/>
            </a:pPr>
            <a:r>
              <a:rPr lang="en-US" altLang="zh-CN" b="0"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Transportation Research Part A</a:t>
            </a:r>
            <a:r>
              <a:rPr lang="en-US" altLang="zh-CN"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a:t>
            </a:r>
            <a:r>
              <a:rPr lang="en-US" altLang="zh-CN" b="0"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B/C, ISTTT,</a:t>
            </a:r>
            <a:r>
              <a:rPr lang="zh-CN" altLang="en-US" b="0"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 </a:t>
            </a:r>
            <a:r>
              <a:rPr lang="en-US" altLang="zh-CN" b="0"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AAAI, Applied Soft Computing</a:t>
            </a:r>
          </a:p>
        </p:txBody>
      </p:sp>
      <p:pic>
        <p:nvPicPr>
          <p:cNvPr id="172" name="图片 171">
            <a:extLst>
              <a:ext uri="{FF2B5EF4-FFF2-40B4-BE49-F238E27FC236}">
                <a16:creationId xmlns:a16="http://schemas.microsoft.com/office/drawing/2014/main" id="{9600A756-5D4A-8812-B3D3-9B7BD42879A9}"/>
              </a:ext>
            </a:extLst>
          </p:cNvPr>
          <p:cNvPicPr>
            <a:picLocks noChangeAspect="1"/>
          </p:cNvPicPr>
          <p:nvPr/>
        </p:nvPicPr>
        <p:blipFill rotWithShape="1">
          <a:blip r:embed="rId7"/>
          <a:srcRect l="2605" t="6494" r="2474" b="19199"/>
          <a:stretch>
            <a:fillRect/>
          </a:stretch>
        </p:blipFill>
        <p:spPr>
          <a:xfrm>
            <a:off x="9437934" y="5182300"/>
            <a:ext cx="2236960" cy="1188721"/>
          </a:xfrm>
          <a:prstGeom prst="rect">
            <a:avLst/>
          </a:prstGeom>
        </p:spPr>
      </p:pic>
      <p:sp>
        <p:nvSpPr>
          <p:cNvPr id="173" name="矩形 172">
            <a:extLst>
              <a:ext uri="{FF2B5EF4-FFF2-40B4-BE49-F238E27FC236}">
                <a16:creationId xmlns:a16="http://schemas.microsoft.com/office/drawing/2014/main" id="{B699BE81-695D-ECF8-BB82-AD59FD5DABC1}"/>
              </a:ext>
            </a:extLst>
          </p:cNvPr>
          <p:cNvSpPr/>
          <p:nvPr/>
        </p:nvSpPr>
        <p:spPr>
          <a:xfrm flipH="1">
            <a:off x="9330456" y="4997245"/>
            <a:ext cx="2344438" cy="1499417"/>
          </a:xfrm>
          <a:prstGeom prst="rect">
            <a:avLst/>
          </a:prstGeom>
          <a:gradFill flip="none" rotWithShape="1">
            <a:gsLst>
              <a:gs pos="0">
                <a:schemeClr val="bg1">
                  <a:alpha val="0"/>
                </a:schemeClr>
              </a:gs>
              <a:gs pos="66000">
                <a:schemeClr val="bg1"/>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3130" rtl="0" eaLnBrk="1" fontAlgn="auto" latinLnBrk="0" hangingPunct="1">
              <a:lnSpc>
                <a:spcPct val="100000"/>
              </a:lnSpc>
              <a:spcBef>
                <a:spcPts val="0"/>
              </a:spcBef>
              <a:spcAft>
                <a:spcPts val="0"/>
              </a:spcAft>
              <a:buClrTx/>
              <a:buSzTx/>
              <a:buFontTx/>
              <a:buNone/>
            </a:pPr>
            <a:endParaRPr kumimoji="0" lang="zh-CN" altLang="en-US" sz="1900" b="0" i="0" u="none" strike="noStrike" kern="120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174" name="文本框 173">
            <a:extLst>
              <a:ext uri="{FF2B5EF4-FFF2-40B4-BE49-F238E27FC236}">
                <a16:creationId xmlns:a16="http://schemas.microsoft.com/office/drawing/2014/main" id="{38AC1D74-643A-9148-7E3A-ACB017780455}"/>
              </a:ext>
            </a:extLst>
          </p:cNvPr>
          <p:cNvSpPr txBox="1"/>
          <p:nvPr/>
        </p:nvSpPr>
        <p:spPr>
          <a:xfrm>
            <a:off x="2495246" y="5186954"/>
            <a:ext cx="10092267" cy="853375"/>
          </a:xfrm>
          <a:prstGeom prst="rect">
            <a:avLst/>
          </a:prstGeom>
          <a:noFill/>
        </p:spPr>
        <p:txBody>
          <a:bodyPr wrap="square">
            <a:spAutoFit/>
          </a:bodyPr>
          <a:lstStyle/>
          <a:p>
            <a:pPr marL="628650" indent="-285750">
              <a:lnSpc>
                <a:spcPct val="130000"/>
              </a:lnSpc>
              <a:spcBef>
                <a:spcPts val="0"/>
              </a:spcBef>
              <a:spcAft>
                <a:spcPts val="0"/>
              </a:spcAft>
              <a:buFont typeface="Wingdings" panose="05000000000000000000" pitchFamily="2" charset="2"/>
              <a:buChar char="Ø"/>
            </a:pPr>
            <a:r>
              <a:rPr lang="en-US" altLang="zh-CN" sz="2000" b="0"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2023</a:t>
            </a:r>
            <a:r>
              <a:rPr lang="zh-CN" altLang="en-US" sz="2000" b="0"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年 香港交通学会，最佳博士论文奖</a:t>
            </a:r>
            <a:r>
              <a:rPr lang="zh-CN" altLang="en-US" sz="2000" b="1" kern="1200"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    </a:t>
            </a:r>
            <a:r>
              <a:rPr lang="zh-CN" altLang="en-US" sz="18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（全亚洲每年两名）</a:t>
            </a:r>
            <a:endParaRPr lang="en-US" altLang="zh-CN" sz="18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endParaRPr>
          </a:p>
          <a:p>
            <a:pPr marL="628650" indent="-285750">
              <a:lnSpc>
                <a:spcPct val="130000"/>
              </a:lnSpc>
              <a:spcBef>
                <a:spcPts val="0"/>
              </a:spcBef>
              <a:spcAft>
                <a:spcPts val="0"/>
              </a:spcAft>
              <a:buFont typeface="Wingdings" panose="05000000000000000000" pitchFamily="2" charset="2"/>
              <a:buChar char="Ø"/>
            </a:pPr>
            <a:r>
              <a:rPr lang="en-US" altLang="zh-CN" sz="2000" b="0"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2021</a:t>
            </a:r>
            <a:r>
              <a:rPr lang="zh-CN" altLang="en-US" sz="2000" b="0"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年 香港交通学会，最佳学生会议论文奖</a:t>
            </a:r>
            <a:r>
              <a:rPr lang="en-US" altLang="zh-CN"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   </a:t>
            </a:r>
            <a:r>
              <a:rPr lang="zh-CN" altLang="zh-CN" sz="18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a:t>
            </a:r>
            <a:r>
              <a:rPr lang="en-US" altLang="zh-CN" sz="18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200+</a:t>
            </a:r>
            <a:r>
              <a:rPr lang="zh-CN" altLang="en-US" sz="18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篇参会论文，第一名</a:t>
            </a:r>
            <a:r>
              <a:rPr lang="zh-CN" altLang="zh-CN" sz="18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a:t>
            </a:r>
            <a:endParaRPr lang="en-US" altLang="zh-CN" sz="18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endParaRPr>
          </a:p>
        </p:txBody>
      </p:sp>
      <p:graphicFrame>
        <p:nvGraphicFramePr>
          <p:cNvPr id="175" name="表格 9">
            <a:extLst>
              <a:ext uri="{FF2B5EF4-FFF2-40B4-BE49-F238E27FC236}">
                <a16:creationId xmlns:a16="http://schemas.microsoft.com/office/drawing/2014/main" id="{B3EBAD74-8A84-52C8-CF8A-712852293FF2}"/>
              </a:ext>
            </a:extLst>
          </p:cNvPr>
          <p:cNvGraphicFramePr>
            <a:graphicFrameLocks noGrp="1"/>
          </p:cNvGraphicFramePr>
          <p:nvPr/>
        </p:nvGraphicFramePr>
        <p:xfrm>
          <a:off x="2813965" y="4625142"/>
          <a:ext cx="8936504" cy="457200"/>
        </p:xfrm>
        <a:graphic>
          <a:graphicData uri="http://schemas.openxmlformats.org/drawingml/2006/table">
            <a:tbl>
              <a:tblPr firstRow="1" bandRow="1">
                <a:tableStyleId>{5C22544A-7EE6-4342-B048-85BDC9FD1C3A}</a:tableStyleId>
              </a:tblPr>
              <a:tblGrid>
                <a:gridCol w="8936504">
                  <a:extLst>
                    <a:ext uri="{9D8B030D-6E8A-4147-A177-3AD203B41FA5}">
                      <a16:colId xmlns:a16="http://schemas.microsoft.com/office/drawing/2014/main" val="20000"/>
                    </a:ext>
                  </a:extLst>
                </a:gridCol>
              </a:tblGrid>
              <a:tr h="457200">
                <a:tc>
                  <a:txBody>
                    <a:bodyPr/>
                    <a:lstStyle/>
                    <a:p>
                      <a:r>
                        <a:rPr lang="zh-CN" altLang="en-US" sz="2400" b="1" kern="1200" dirty="0">
                          <a:solidFill>
                            <a:schemeClr val="bg1"/>
                          </a:solidFill>
                          <a:latin typeface="Times New Roman" panose="02020603050405020304" pitchFamily="18" charset="0"/>
                          <a:ea typeface="微软雅黑" panose="020B0503020204020204" pitchFamily="34" charset="-122"/>
                          <a:cs typeface="+mn-cs"/>
                          <a:sym typeface="Times New Roman" panose="02020603050405020304" pitchFamily="18" charset="0"/>
                        </a:rPr>
                        <a:t>学术奖励</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0"/>
                  </a:ext>
                </a:extLst>
              </a:tr>
            </a:tbl>
          </a:graphicData>
        </a:graphic>
      </p:graphicFrame>
      <p:sp>
        <p:nvSpPr>
          <p:cNvPr id="176" name="文本框 175">
            <a:extLst>
              <a:ext uri="{FF2B5EF4-FFF2-40B4-BE49-F238E27FC236}">
                <a16:creationId xmlns:a16="http://schemas.microsoft.com/office/drawing/2014/main" id="{25894B01-547C-83E1-88F3-DC750637EBE4}"/>
              </a:ext>
            </a:extLst>
          </p:cNvPr>
          <p:cNvSpPr txBox="1"/>
          <p:nvPr/>
        </p:nvSpPr>
        <p:spPr>
          <a:xfrm>
            <a:off x="2556206" y="5993486"/>
            <a:ext cx="10036819" cy="798745"/>
          </a:xfrm>
          <a:prstGeom prst="rect">
            <a:avLst/>
          </a:prstGeom>
          <a:noFill/>
        </p:spPr>
        <p:txBody>
          <a:bodyPr wrap="square">
            <a:spAutoFit/>
          </a:bodyPr>
          <a:lstStyle/>
          <a:p>
            <a:pPr marL="622300" indent="-342900">
              <a:lnSpc>
                <a:spcPct val="120000"/>
              </a:lnSpc>
              <a:spcAft>
                <a:spcPts val="0"/>
              </a:spcAft>
              <a:buFont typeface="Wingdings" panose="05000000000000000000" pitchFamily="2" charset="2"/>
              <a:buChar char="Ø"/>
            </a:pPr>
            <a:r>
              <a:rPr lang="zh-CN" altLang="en-US" sz="2000"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第</a:t>
            </a:r>
            <a:r>
              <a:rPr lang="en-US" altLang="zh-CN" sz="2000"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24</a:t>
            </a:r>
            <a:r>
              <a:rPr lang="zh-CN" altLang="en-US" sz="2000"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届国际运输与交通理论会议 </a:t>
            </a:r>
            <a:r>
              <a:rPr lang="en-US" altLang="zh-CN" sz="2000"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(ISTTT24)   </a:t>
            </a:r>
            <a:r>
              <a:rPr lang="zh-CN" altLang="en-US" sz="18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交通最负盛名会议，接收率小于</a:t>
            </a:r>
            <a:r>
              <a:rPr lang="en-US" altLang="zh-CN" sz="18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10%</a:t>
            </a:r>
            <a:r>
              <a:rPr lang="zh-CN" altLang="en-US" sz="1800" b="1"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  </a:t>
            </a:r>
            <a:endParaRPr lang="en-US" altLang="zh-CN" sz="1800" b="1" dirty="0">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endParaRPr>
          </a:p>
          <a:p>
            <a:pPr marL="279400">
              <a:lnSpc>
                <a:spcPct val="120000"/>
              </a:lnSpc>
              <a:spcAft>
                <a:spcPts val="0"/>
              </a:spcAft>
            </a:pPr>
            <a:r>
              <a:rPr lang="zh-CN" altLang="en-US" sz="20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 </a:t>
            </a:r>
          </a:p>
        </p:txBody>
      </p:sp>
    </p:spTree>
    <p:extLst>
      <p:ext uri="{BB962C8B-B14F-4D97-AF65-F5344CB8AC3E}">
        <p14:creationId xmlns:p14="http://schemas.microsoft.com/office/powerpoint/2010/main" val="1934794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6EDDB-9353-086D-583F-AC05F80DE962}"/>
            </a:ext>
          </a:extLst>
        </p:cNvPr>
        <p:cNvGrpSpPr/>
        <p:nvPr/>
      </p:nvGrpSpPr>
      <p:grpSpPr>
        <a:xfrm>
          <a:off x="0" y="0"/>
          <a:ext cx="0" cy="0"/>
          <a:chOff x="0" y="0"/>
          <a:chExt cx="0" cy="0"/>
        </a:xfrm>
      </p:grpSpPr>
      <p:sp>
        <p:nvSpPr>
          <p:cNvPr id="23" name="矩形 22">
            <a:extLst>
              <a:ext uri="{FF2B5EF4-FFF2-40B4-BE49-F238E27FC236}">
                <a16:creationId xmlns:a16="http://schemas.microsoft.com/office/drawing/2014/main" id="{9292E01F-4C39-03DA-C6C3-796C41F9B6BE}"/>
              </a:ext>
            </a:extLst>
          </p:cNvPr>
          <p:cNvSpPr/>
          <p:nvPr/>
        </p:nvSpPr>
        <p:spPr>
          <a:xfrm>
            <a:off x="0" y="812518"/>
            <a:ext cx="12192000" cy="5721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2750" hangingPunct="0"/>
            <a:endParaRPr kumimoji="1" lang="zh-CN" altLang="en-US" sz="1465" b="1" kern="0">
              <a:solidFill>
                <a:prstClr val="white"/>
              </a:solidFill>
              <a:latin typeface="Microsoft YaHei" panose="020B0503020204020204" pitchFamily="34" charset="-122"/>
              <a:ea typeface="Microsoft YaHei" panose="020B0503020204020204" pitchFamily="34" charset="-122"/>
              <a:sym typeface="Helvetica Neue"/>
            </a:endParaRPr>
          </a:p>
        </p:txBody>
      </p:sp>
      <p:pic>
        <p:nvPicPr>
          <p:cNvPr id="49" name="图片 48">
            <a:extLst>
              <a:ext uri="{FF2B5EF4-FFF2-40B4-BE49-F238E27FC236}">
                <a16:creationId xmlns:a16="http://schemas.microsoft.com/office/drawing/2014/main" id="{AB02FB69-6653-0A69-53E9-850C0FFC29C5}"/>
              </a:ext>
            </a:extLst>
          </p:cNvPr>
          <p:cNvPicPr>
            <a:picLocks noChangeAspect="1"/>
          </p:cNvPicPr>
          <p:nvPr/>
        </p:nvPicPr>
        <p:blipFill>
          <a:blip r:embed="rId3"/>
          <a:srcRect l="4537" t="12778" r="6640" b="14205"/>
          <a:stretch>
            <a:fillRect/>
          </a:stretch>
        </p:blipFill>
        <p:spPr>
          <a:xfrm>
            <a:off x="10048879" y="5066729"/>
            <a:ext cx="1673956" cy="457201"/>
          </a:xfrm>
          <a:prstGeom prst="rect">
            <a:avLst/>
          </a:prstGeom>
          <a:effectLst>
            <a:outerShdw blurRad="50800" dist="38100" dir="2700000" algn="tl" rotWithShape="0">
              <a:prstClr val="black">
                <a:alpha val="40000"/>
              </a:prstClr>
            </a:outerShdw>
          </a:effectLst>
        </p:spPr>
      </p:pic>
      <p:pic>
        <p:nvPicPr>
          <p:cNvPr id="50" name="图片 49">
            <a:extLst>
              <a:ext uri="{FF2B5EF4-FFF2-40B4-BE49-F238E27FC236}">
                <a16:creationId xmlns:a16="http://schemas.microsoft.com/office/drawing/2014/main" id="{E83C847D-4569-AFBE-8231-55FB2C4F3476}"/>
              </a:ext>
            </a:extLst>
          </p:cNvPr>
          <p:cNvPicPr>
            <a:picLocks noChangeAspect="1"/>
          </p:cNvPicPr>
          <p:nvPr/>
        </p:nvPicPr>
        <p:blipFill>
          <a:blip r:embed="rId4"/>
          <a:stretch>
            <a:fillRect/>
          </a:stretch>
        </p:blipFill>
        <p:spPr>
          <a:xfrm>
            <a:off x="10006124" y="5674831"/>
            <a:ext cx="1759465" cy="811156"/>
          </a:xfrm>
          <a:prstGeom prst="rect">
            <a:avLst/>
          </a:prstGeom>
          <a:effectLst/>
        </p:spPr>
      </p:pic>
      <p:pic>
        <p:nvPicPr>
          <p:cNvPr id="51" name="图片 50" descr="文本, 信件&#10;&#10;AI 生成的内容可能不正确。">
            <a:extLst>
              <a:ext uri="{FF2B5EF4-FFF2-40B4-BE49-F238E27FC236}">
                <a16:creationId xmlns:a16="http://schemas.microsoft.com/office/drawing/2014/main" id="{81A5BA45-E357-1D52-F0D1-C03E77EEF3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1840" y="4988461"/>
            <a:ext cx="1149032" cy="1477328"/>
          </a:xfrm>
          <a:prstGeom prst="rect">
            <a:avLst/>
          </a:prstGeom>
          <a:effectLst>
            <a:outerShdw blurRad="50800" dist="38100" dir="2700000" algn="tl" rotWithShape="0">
              <a:prstClr val="black">
                <a:alpha val="40000"/>
              </a:prstClr>
            </a:outerShdw>
          </a:effectLst>
        </p:spPr>
      </p:pic>
      <p:pic>
        <p:nvPicPr>
          <p:cNvPr id="52" name="图片 51">
            <a:extLst>
              <a:ext uri="{FF2B5EF4-FFF2-40B4-BE49-F238E27FC236}">
                <a16:creationId xmlns:a16="http://schemas.microsoft.com/office/drawing/2014/main" id="{D724F2C1-30B0-0497-475F-CC6A61F50870}"/>
              </a:ext>
            </a:extLst>
          </p:cNvPr>
          <p:cNvPicPr>
            <a:picLocks noChangeAspect="1"/>
          </p:cNvPicPr>
          <p:nvPr/>
        </p:nvPicPr>
        <p:blipFill>
          <a:blip r:embed="rId6"/>
          <a:stretch>
            <a:fillRect/>
          </a:stretch>
        </p:blipFill>
        <p:spPr>
          <a:xfrm>
            <a:off x="10059568" y="3158811"/>
            <a:ext cx="1663267" cy="1241644"/>
          </a:xfrm>
          <a:prstGeom prst="rect">
            <a:avLst/>
          </a:prstGeom>
          <a:effectLst>
            <a:outerShdw blurRad="50800" dist="38100" dir="2700000" algn="tl" rotWithShape="0">
              <a:prstClr val="black">
                <a:alpha val="40000"/>
              </a:prstClr>
            </a:outerShdw>
          </a:effectLst>
        </p:spPr>
      </p:pic>
      <p:pic>
        <p:nvPicPr>
          <p:cNvPr id="53" name="图片 52">
            <a:extLst>
              <a:ext uri="{FF2B5EF4-FFF2-40B4-BE49-F238E27FC236}">
                <a16:creationId xmlns:a16="http://schemas.microsoft.com/office/drawing/2014/main" id="{D6216CD8-C9B7-81C1-E130-7890433A4F67}"/>
              </a:ext>
            </a:extLst>
          </p:cNvPr>
          <p:cNvPicPr>
            <a:picLocks noChangeAspect="1"/>
          </p:cNvPicPr>
          <p:nvPr/>
        </p:nvPicPr>
        <p:blipFill>
          <a:blip r:embed="rId7"/>
          <a:stretch>
            <a:fillRect/>
          </a:stretch>
        </p:blipFill>
        <p:spPr>
          <a:xfrm>
            <a:off x="9574360" y="3089464"/>
            <a:ext cx="970415" cy="1297845"/>
          </a:xfrm>
          <a:prstGeom prst="rect">
            <a:avLst/>
          </a:prstGeom>
          <a:effectLst>
            <a:outerShdw blurRad="50800" dist="38100" dir="2700000" algn="tl" rotWithShape="0">
              <a:prstClr val="black">
                <a:alpha val="40000"/>
              </a:prstClr>
            </a:outerShdw>
          </a:effectLst>
        </p:spPr>
      </p:pic>
      <p:sp>
        <p:nvSpPr>
          <p:cNvPr id="54" name="盖亚科研合作计划">
            <a:extLst>
              <a:ext uri="{FF2B5EF4-FFF2-40B4-BE49-F238E27FC236}">
                <a16:creationId xmlns:a16="http://schemas.microsoft.com/office/drawing/2014/main" id="{107E5496-24A2-F397-C9E0-5476FBA80D89}"/>
              </a:ext>
            </a:extLst>
          </p:cNvPr>
          <p:cNvSpPr txBox="1">
            <a:spLocks/>
          </p:cNvSpPr>
          <p:nvPr/>
        </p:nvSpPr>
        <p:spPr>
          <a:xfrm>
            <a:off x="302227" y="185447"/>
            <a:ext cx="6832864" cy="54487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t">
            <a:normAutofit/>
          </a:bodyPr>
          <a:lstStyle>
            <a:lvl1pPr marL="0" marR="0" indent="0" algn="l" defTabSz="825500" rtl="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DFP King Gothic GB Semibold"/>
                <a:ea typeface="DFP King Gothic GB Semibold"/>
                <a:cs typeface="DFP King Gothic GB Semibold"/>
                <a:sym typeface="DFP King Gothic GB Semibold"/>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zh-CN" altLang="en-US"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rPr>
              <a:t>研究团队介绍</a:t>
            </a:r>
            <a:endParaRPr kumimoji="0" lang="en-US" altLang="zh-CN"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endParaRPr>
          </a:p>
        </p:txBody>
      </p:sp>
      <p:sp>
        <p:nvSpPr>
          <p:cNvPr id="55" name="矩形 54">
            <a:extLst>
              <a:ext uri="{FF2B5EF4-FFF2-40B4-BE49-F238E27FC236}">
                <a16:creationId xmlns:a16="http://schemas.microsoft.com/office/drawing/2014/main" id="{3DAD8CCF-8E73-4E53-2F21-DF092549D118}"/>
              </a:ext>
            </a:extLst>
          </p:cNvPr>
          <p:cNvSpPr/>
          <p:nvPr/>
        </p:nvSpPr>
        <p:spPr>
          <a:xfrm>
            <a:off x="441531" y="998643"/>
            <a:ext cx="1329753" cy="2326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graphicFrame>
        <p:nvGraphicFramePr>
          <p:cNvPr id="56" name="表格 9">
            <a:extLst>
              <a:ext uri="{FF2B5EF4-FFF2-40B4-BE49-F238E27FC236}">
                <a16:creationId xmlns:a16="http://schemas.microsoft.com/office/drawing/2014/main" id="{B46CB4D6-7F6D-C390-3A42-D64513EB05CE}"/>
              </a:ext>
            </a:extLst>
          </p:cNvPr>
          <p:cNvGraphicFramePr>
            <a:graphicFrameLocks noGrp="1"/>
          </p:cNvGraphicFramePr>
          <p:nvPr>
            <p:extLst>
              <p:ext uri="{D42A27DB-BD31-4B8C-83A1-F6EECF244321}">
                <p14:modId xmlns:p14="http://schemas.microsoft.com/office/powerpoint/2010/main" val="425951228"/>
              </p:ext>
            </p:extLst>
          </p:nvPr>
        </p:nvGraphicFramePr>
        <p:xfrm>
          <a:off x="2818827" y="1036800"/>
          <a:ext cx="8936504" cy="457200"/>
        </p:xfrm>
        <a:graphic>
          <a:graphicData uri="http://schemas.openxmlformats.org/drawingml/2006/table">
            <a:tbl>
              <a:tblPr firstRow="1" bandRow="1">
                <a:tableStyleId>{5C22544A-7EE6-4342-B048-85BDC9FD1C3A}</a:tableStyleId>
              </a:tblPr>
              <a:tblGrid>
                <a:gridCol w="8936504">
                  <a:extLst>
                    <a:ext uri="{9D8B030D-6E8A-4147-A177-3AD203B41FA5}">
                      <a16:colId xmlns:a16="http://schemas.microsoft.com/office/drawing/2014/main" val="20000"/>
                    </a:ext>
                  </a:extLst>
                </a:gridCol>
              </a:tblGrid>
              <a:tr h="457200">
                <a:tc>
                  <a:txBody>
                    <a:bodyPr/>
                    <a:lstStyle/>
                    <a:p>
                      <a:pPr algn="ctr"/>
                      <a:r>
                        <a:rPr lang="zh-CN" altLang="en-US" sz="2400" b="1" kern="1200" dirty="0">
                          <a:solidFill>
                            <a:schemeClr val="bg1"/>
                          </a:solidFill>
                          <a:latin typeface="Times New Roman" panose="02020603050405020304" pitchFamily="18" charset="0"/>
                          <a:ea typeface="微软雅黑" panose="020B0503020204020204" pitchFamily="34" charset="-122"/>
                          <a:cs typeface="+mn-cs"/>
                          <a:sym typeface="Times New Roman" panose="02020603050405020304" pitchFamily="18" charset="0"/>
                        </a:rPr>
                        <a:t>研究成果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0"/>
                  </a:ext>
                </a:extLst>
              </a:tr>
            </a:tbl>
          </a:graphicData>
        </a:graphic>
      </p:graphicFrame>
      <p:sp>
        <p:nvSpPr>
          <p:cNvPr id="57" name="文本框 56">
            <a:extLst>
              <a:ext uri="{FF2B5EF4-FFF2-40B4-BE49-F238E27FC236}">
                <a16:creationId xmlns:a16="http://schemas.microsoft.com/office/drawing/2014/main" id="{4D409809-6C0D-0538-B22D-9084C800D2B5}"/>
              </a:ext>
            </a:extLst>
          </p:cNvPr>
          <p:cNvSpPr txBox="1"/>
          <p:nvPr/>
        </p:nvSpPr>
        <p:spPr>
          <a:xfrm>
            <a:off x="346274" y="3876845"/>
            <a:ext cx="2344438" cy="441724"/>
          </a:xfrm>
          <a:prstGeom prst="rect">
            <a:avLst/>
          </a:prstGeom>
          <a:noFill/>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梁恩明</a:t>
            </a:r>
            <a:r>
              <a:rPr kumimoji="0" lang="zh-CN" altLang="en-US" sz="2000" b="1" i="0" u="none" strike="noStrike" kern="1200" cap="none" spc="0" normalizeH="0" baseline="0" noProof="0" dirty="0">
                <a:ln>
                  <a:noFill/>
                </a:ln>
                <a:solidFill>
                  <a:srgbClr val="44546A"/>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 </a:t>
            </a:r>
            <a:r>
              <a:rPr kumimoji="0" lang="zh-CN" altLang="en-US" sz="20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联合负责人</a:t>
            </a:r>
            <a:endParaRPr kumimoji="0" lang="en-US" altLang="zh-CN" sz="20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endParaRPr>
          </a:p>
        </p:txBody>
      </p:sp>
      <p:sp>
        <p:nvSpPr>
          <p:cNvPr id="58" name="文本框 57">
            <a:extLst>
              <a:ext uri="{FF2B5EF4-FFF2-40B4-BE49-F238E27FC236}">
                <a16:creationId xmlns:a16="http://schemas.microsoft.com/office/drawing/2014/main" id="{621C22C1-8ABF-5605-BA70-47B84F14BA9C}"/>
              </a:ext>
            </a:extLst>
          </p:cNvPr>
          <p:cNvSpPr txBox="1"/>
          <p:nvPr/>
        </p:nvSpPr>
        <p:spPr>
          <a:xfrm>
            <a:off x="2498283" y="4968263"/>
            <a:ext cx="7033690" cy="1477328"/>
          </a:xfrm>
          <a:prstGeom prst="rect">
            <a:avLst/>
          </a:prstGeom>
          <a:noFill/>
        </p:spPr>
        <p:txBody>
          <a:bodyPr wrap="square">
            <a:spAutoFit/>
          </a:bodyPr>
          <a:lstStyle/>
          <a:p>
            <a:pPr marL="622300" lvl="0" indent="-342900">
              <a:spcAft>
                <a:spcPts val="600"/>
              </a:spcAft>
              <a:buFont typeface="Wingdings" panose="05000000000000000000" pitchFamily="2" charset="2"/>
              <a:buChar char="Ø"/>
              <a:defRPr/>
            </a:pP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微软亚洲研究院</a:t>
            </a:r>
            <a:r>
              <a:rPr lang="en-US" altLang="zh-CN"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强化学习实时物流优化</a:t>
            </a:r>
            <a:endParaRPr lang="en-US" altLang="zh-CN"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p>
            <a:pPr marL="1079500" lvl="1" indent="-342900">
              <a:spcAft>
                <a:spcPts val="600"/>
              </a:spcAft>
              <a:buFont typeface="Arial" panose="020B0604020202020204" pitchFamily="34" charset="0"/>
              <a:buChar char="•"/>
              <a:defRPr/>
            </a:pPr>
            <a:r>
              <a:rPr lang="zh-CN" altLang="en-US" sz="14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多智能体决策优化平台（</a:t>
            </a:r>
            <a:r>
              <a:rPr lang="en-US" altLang="zh-CN" sz="14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MARO</a:t>
            </a:r>
            <a:r>
              <a:rPr lang="zh-CN" altLang="en-US" sz="14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）｜明日之星实习项目 </a:t>
            </a:r>
            <a:r>
              <a:rPr lang="zh-CN" altLang="en-US" sz="1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优秀奖</a:t>
            </a:r>
            <a:endParaRPr lang="en-US" altLang="zh-CN" sz="1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p>
            <a:pPr marL="736600" lvl="1">
              <a:spcAft>
                <a:spcPts val="600"/>
              </a:spcAft>
              <a:defRPr/>
            </a:pPr>
            <a:r>
              <a:rPr lang="en-US" altLang="zh-CN" sz="6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s</a:t>
            </a:r>
            <a:r>
              <a:rPr lang="zh-CN" altLang="en-US" sz="6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endParaRPr lang="en-US" altLang="zh-CN" sz="8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p>
            <a:pPr marL="622300" marR="0" lvl="0" indent="-342900" algn="l" defTabSz="121793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华为诺亚实验室</a:t>
            </a:r>
            <a:r>
              <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kumimoji="0" lang="en-US" altLang="zh-CN" sz="1800" b="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4G/5G</a:t>
            </a:r>
            <a:r>
              <a:rPr kumimoji="0" lang="zh-CN" altLang="en-US" sz="1800" b="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基站参数黑盒优化</a:t>
            </a:r>
            <a:endParaRPr lang="en-US" altLang="zh-CN"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p>
            <a:pPr marL="1022350" lvl="1" indent="-285750" defTabSz="1217930">
              <a:spcAft>
                <a:spcPts val="600"/>
              </a:spcAft>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华为中央研究院 </a:t>
            </a:r>
            <a:r>
              <a:rPr kumimoji="0" lang="zh-CN" altLang="en-US" sz="1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专利</a:t>
            </a:r>
            <a:r>
              <a:rPr kumimoji="0" lang="en-US" altLang="zh-CN" sz="1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1</a:t>
            </a:r>
            <a:r>
              <a:rPr kumimoji="0" lang="zh-CN" altLang="en-US" sz="1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项</a:t>
            </a:r>
            <a:r>
              <a:rPr lang="zh-CN" altLang="en-US" sz="1400"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lang="zh-CN" altLang="en-US" sz="1400" b="1"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lang="zh-CN" altLang="en-US" sz="1400" b="1"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kumimoji="0" lang="zh-CN" alt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落地测试 </a:t>
            </a:r>
            <a:r>
              <a:rPr kumimoji="0" lang="en-US" altLang="zh-CN" sz="1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10-20%</a:t>
            </a:r>
            <a:r>
              <a:rPr kumimoji="0" lang="zh-CN" altLang="en-US" sz="1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kumimoji="0" lang="zh-CN" alt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网络速率提升</a:t>
            </a:r>
            <a:endParaRPr kumimoji="0" lang="en-US" altLang="zh-CN"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p:txBody>
      </p:sp>
      <p:pic>
        <p:nvPicPr>
          <p:cNvPr id="59" name="图片 58" descr="年轻的男人&#10;&#10;描述已自动生成">
            <a:extLst>
              <a:ext uri="{FF2B5EF4-FFF2-40B4-BE49-F238E27FC236}">
                <a16:creationId xmlns:a16="http://schemas.microsoft.com/office/drawing/2014/main" id="{46C9223B-0830-B453-9317-F4961252F49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8267" t="7563" r="29036" b="14400"/>
          <a:stretch>
            <a:fillRect/>
          </a:stretch>
        </p:blipFill>
        <p:spPr>
          <a:xfrm>
            <a:off x="469165" y="1084028"/>
            <a:ext cx="2112186" cy="2573572"/>
          </a:xfrm>
          <a:prstGeom prst="rect">
            <a:avLst/>
          </a:prstGeom>
          <a:ln w="28575">
            <a:solidFill>
              <a:srgbClr val="1C4885"/>
            </a:solidFill>
          </a:ln>
        </p:spPr>
      </p:pic>
      <p:sp>
        <p:nvSpPr>
          <p:cNvPr id="60" name="文本框 59">
            <a:extLst>
              <a:ext uri="{FF2B5EF4-FFF2-40B4-BE49-F238E27FC236}">
                <a16:creationId xmlns:a16="http://schemas.microsoft.com/office/drawing/2014/main" id="{C7FDC1E2-5D41-3048-75E4-E903849E1E2A}"/>
              </a:ext>
            </a:extLst>
          </p:cNvPr>
          <p:cNvSpPr txBox="1"/>
          <p:nvPr/>
        </p:nvSpPr>
        <p:spPr>
          <a:xfrm>
            <a:off x="149636" y="4487875"/>
            <a:ext cx="2737713" cy="92038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rPr>
              <a:t>研究助理教授</a:t>
            </a:r>
            <a:endPar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a:p>
            <a:pPr lvl="0" algn="ctr">
              <a:lnSpc>
                <a:spcPct val="150000"/>
              </a:lnSpc>
              <a:defRPr/>
            </a:pPr>
            <a:r>
              <a:rPr lang="zh-CN" altLang="en-US" b="1" dirty="0">
                <a:solidFill>
                  <a:prstClr val="black"/>
                </a:solidFill>
                <a:latin typeface="Microsoft YaHei" panose="020B0503020204020204" pitchFamily="34" charset="-122"/>
                <a:ea typeface="Microsoft YaHei" panose="020B0503020204020204" pitchFamily="34" charset="-122"/>
                <a:sym typeface="Times New Roman" panose="02020603050405020304" pitchFamily="18" charset="0"/>
              </a:rPr>
              <a:t>香港城市大学</a:t>
            </a:r>
            <a:endParaRPr kumimoji="0" lang="en-US" altLang="zh-CN"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61" name="文本框 60">
            <a:extLst>
              <a:ext uri="{FF2B5EF4-FFF2-40B4-BE49-F238E27FC236}">
                <a16:creationId xmlns:a16="http://schemas.microsoft.com/office/drawing/2014/main" id="{6215E015-FAA8-64FB-7F2D-8B34AEE05A4F}"/>
              </a:ext>
            </a:extLst>
          </p:cNvPr>
          <p:cNvSpPr txBox="1"/>
          <p:nvPr/>
        </p:nvSpPr>
        <p:spPr>
          <a:xfrm>
            <a:off x="2490460" y="1559302"/>
            <a:ext cx="6323932" cy="1046440"/>
          </a:xfrm>
          <a:prstGeom prst="rect">
            <a:avLst/>
          </a:prstGeom>
          <a:noFill/>
        </p:spPr>
        <p:txBody>
          <a:bodyPr wrap="square">
            <a:spAutoFit/>
          </a:bodyPr>
          <a:lstStyle/>
          <a:p>
            <a:pPr marL="62230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计算机类、交通类</a:t>
            </a:r>
            <a:r>
              <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Q1</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期刊及</a:t>
            </a:r>
            <a:r>
              <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CCF-A</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顶会论文</a:t>
            </a:r>
            <a:r>
              <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10</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余篇：</a:t>
            </a:r>
            <a:endPar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endParaRPr>
          </a:p>
          <a:p>
            <a:pPr marL="1079500" lvl="2" indent="-285750">
              <a:buFont typeface="Arial" panose="020B0604020202020204" pitchFamily="34" charset="0"/>
              <a:buChar char="•"/>
              <a:defRPr/>
            </a:pPr>
            <a:r>
              <a:rPr kumimoji="0" lang="en-US" altLang="zh-CN"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JMLR</a:t>
            </a:r>
            <a:r>
              <a:rPr lang="en-US" altLang="zh-CN"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 ICML, ICLR</a:t>
            </a:r>
            <a:r>
              <a:rPr kumimoji="0" lang="en-US" altLang="zh-CN"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 AAAI, IEEE TNNLS, </a:t>
            </a:r>
            <a:r>
              <a:rPr kumimoji="0" lang="en-US" altLang="zh-CN" b="0" i="0" u="none" strike="noStrike" kern="1200" cap="none" spc="0" normalizeH="0" baseline="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TR-B/C</a:t>
            </a:r>
            <a:endParaRPr kumimoji="0" lang="en-US" altLang="zh-CN"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endParaRPr>
          </a:p>
          <a:p>
            <a:pPr marL="336550" lvl="1">
              <a:defRPr/>
            </a:pPr>
            <a:r>
              <a:rPr lang="en-US" altLang="zh-CN" sz="8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s</a:t>
            </a:r>
            <a:r>
              <a:rPr lang="zh-CN" altLang="en-US" sz="8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endParaRPr lang="en-US" altLang="zh-CN"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endParaRPr>
          </a:p>
          <a:p>
            <a:pPr marL="62230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ICLR</a:t>
            </a:r>
            <a:r>
              <a:rPr lang="zh-CN" altLang="en-US"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 生成模型研讨会 </a:t>
            </a:r>
            <a:r>
              <a:rPr lang="zh-CN" altLang="en-US"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rPr>
              <a:t>优秀论文奖</a:t>
            </a:r>
            <a:endParaRPr kumimoji="0" lang="en-US" altLang="zh-CN"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Times New Roman" panose="02020603050405020304" pitchFamily="18" charset="0"/>
            </a:endParaRPr>
          </a:p>
        </p:txBody>
      </p:sp>
      <p:pic>
        <p:nvPicPr>
          <p:cNvPr id="62" name="Picture 16" descr="Transportation Research Part C: Emerging Technologies | Journal |  ScienceDirect.com by Elsevier">
            <a:extLst>
              <a:ext uri="{FF2B5EF4-FFF2-40B4-BE49-F238E27FC236}">
                <a16:creationId xmlns:a16="http://schemas.microsoft.com/office/drawing/2014/main" id="{1591F501-7E00-FFF0-1897-0FCB31EBD55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755"/>
          <a:stretch>
            <a:fillRect/>
          </a:stretch>
        </p:blipFill>
        <p:spPr bwMode="auto">
          <a:xfrm>
            <a:off x="10969687" y="1529211"/>
            <a:ext cx="766954" cy="10540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3" name="Picture 14" descr="Transportation Research Part B: Methodological | Journal |  ScienceDirect.com by Elsevier">
            <a:extLst>
              <a:ext uri="{FF2B5EF4-FFF2-40B4-BE49-F238E27FC236}">
                <a16:creationId xmlns:a16="http://schemas.microsoft.com/office/drawing/2014/main" id="{49B57A1B-D91C-24E2-85DB-C669F8FE03D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26"/>
          <a:stretch>
            <a:fillRect/>
          </a:stretch>
        </p:blipFill>
        <p:spPr bwMode="auto">
          <a:xfrm>
            <a:off x="10507724" y="1528803"/>
            <a:ext cx="766953" cy="1046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4" name="图片 63">
            <a:extLst>
              <a:ext uri="{FF2B5EF4-FFF2-40B4-BE49-F238E27FC236}">
                <a16:creationId xmlns:a16="http://schemas.microsoft.com/office/drawing/2014/main" id="{42B81B81-8AC7-3A3F-31E6-AD6F28C2C92F}"/>
              </a:ext>
            </a:extLst>
          </p:cNvPr>
          <p:cNvPicPr>
            <a:picLocks noChangeAspect="1"/>
          </p:cNvPicPr>
          <p:nvPr/>
        </p:nvPicPr>
        <p:blipFill>
          <a:blip r:embed="rId11"/>
          <a:stretch>
            <a:fillRect/>
          </a:stretch>
        </p:blipFill>
        <p:spPr>
          <a:xfrm>
            <a:off x="9692547" y="1557531"/>
            <a:ext cx="1075401" cy="1020718"/>
          </a:xfrm>
          <a:prstGeom prst="rect">
            <a:avLst/>
          </a:prstGeom>
          <a:effectLst>
            <a:outerShdw blurRad="50800" dist="38100" dir="2700000" algn="tl" rotWithShape="0">
              <a:prstClr val="black">
                <a:alpha val="40000"/>
              </a:prstClr>
            </a:outerShdw>
          </a:effectLst>
        </p:spPr>
      </p:pic>
      <p:sp>
        <p:nvSpPr>
          <p:cNvPr id="65" name="文本框 64">
            <a:extLst>
              <a:ext uri="{FF2B5EF4-FFF2-40B4-BE49-F238E27FC236}">
                <a16:creationId xmlns:a16="http://schemas.microsoft.com/office/drawing/2014/main" id="{832F95F7-4787-F8D0-1186-04BCFEC0A0D0}"/>
              </a:ext>
            </a:extLst>
          </p:cNvPr>
          <p:cNvSpPr txBox="1"/>
          <p:nvPr/>
        </p:nvSpPr>
        <p:spPr>
          <a:xfrm>
            <a:off x="2477739" y="3175887"/>
            <a:ext cx="6323932" cy="1169551"/>
          </a:xfrm>
          <a:prstGeom prst="rect">
            <a:avLst/>
          </a:prstGeom>
          <a:noFill/>
        </p:spPr>
        <p:txBody>
          <a:bodyPr wrap="square">
            <a:spAutoFit/>
          </a:bodyPr>
          <a:lstStyle/>
          <a:p>
            <a:pPr marL="6286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滴滴 </a:t>
            </a:r>
            <a:r>
              <a:rPr lang="en-US" altLang="zh-CN"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KDD</a:t>
            </a: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lang="en-US" altLang="zh-CN"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Cup</a:t>
            </a: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lang="en-US" altLang="zh-CN"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2020</a:t>
            </a:r>
            <a:r>
              <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kumimoji="0" lang="en-US" altLang="zh-CN"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Top</a:t>
            </a:r>
            <a:r>
              <a:rPr kumimoji="0" lang="zh-CN" altLang="en-US"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kumimoji="0" lang="en-US" altLang="zh-CN"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2 </a:t>
            </a:r>
            <a:r>
              <a:rPr kumimoji="0" lang="zh-CN" altLang="en-US"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kumimoji="0" lang="en-US" altLang="zh-CN"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(0.1%)</a:t>
            </a:r>
          </a:p>
          <a:p>
            <a:pPr marL="342900">
              <a:defRPr/>
            </a:pPr>
            <a:r>
              <a:rPr lang="en-US" altLang="zh-CN" sz="8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s</a:t>
            </a:r>
            <a:r>
              <a:rPr lang="zh-CN" altLang="en-US" sz="8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endParaRPr kumimoji="0" lang="en-US" altLang="zh-CN"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p>
            <a:pPr marL="6286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GB"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华为</a:t>
            </a: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lang="en-GB" altLang="zh-CN"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ICAPS 2021</a:t>
            </a:r>
            <a:r>
              <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kumimoji="0" lang="en-US" altLang="zh-CN"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Silver</a:t>
            </a:r>
            <a:r>
              <a:rPr kumimoji="0" lang="zh-CN" altLang="en-US"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kumimoji="0" lang="en-US" altLang="zh-CN"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(0.2%)</a:t>
            </a:r>
          </a:p>
          <a:p>
            <a:pPr marL="342900">
              <a:defRPr/>
            </a:pPr>
            <a:r>
              <a:rPr lang="en-US" altLang="zh-CN" sz="8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s</a:t>
            </a:r>
            <a:r>
              <a:rPr lang="zh-CN" altLang="en-US" sz="8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endParaRPr kumimoji="0" lang="en-US" altLang="zh-CN"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endParaRPr>
          </a:p>
          <a:p>
            <a:pPr marL="6286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美团 低空经济挑战赛</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lang="en-US" altLang="zh-CN"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Top</a:t>
            </a:r>
            <a:r>
              <a:rPr lang="zh-CN" altLang="en-US"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lang="en-US" altLang="zh-CN"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2</a:t>
            </a:r>
            <a:r>
              <a:rPr lang="zh-CN" altLang="en-US"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  </a:t>
            </a:r>
            <a:r>
              <a:rPr lang="en-US" altLang="zh-CN"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sym typeface="Times New Roman" panose="02020603050405020304" pitchFamily="18" charset="0"/>
              </a:rPr>
              <a:t>(1%)</a:t>
            </a:r>
          </a:p>
        </p:txBody>
      </p:sp>
      <p:pic>
        <p:nvPicPr>
          <p:cNvPr id="66" name="图片 65">
            <a:extLst>
              <a:ext uri="{FF2B5EF4-FFF2-40B4-BE49-F238E27FC236}">
                <a16:creationId xmlns:a16="http://schemas.microsoft.com/office/drawing/2014/main" id="{8815271E-406D-747E-80CC-9785C0E27965}"/>
              </a:ext>
            </a:extLst>
          </p:cNvPr>
          <p:cNvPicPr>
            <a:picLocks noChangeAspect="1"/>
          </p:cNvPicPr>
          <p:nvPr/>
        </p:nvPicPr>
        <p:blipFill>
          <a:blip r:embed="rId12"/>
          <a:stretch>
            <a:fillRect/>
          </a:stretch>
        </p:blipFill>
        <p:spPr>
          <a:xfrm>
            <a:off x="8839470" y="3101498"/>
            <a:ext cx="918846" cy="1297846"/>
          </a:xfrm>
          <a:prstGeom prst="rect">
            <a:avLst/>
          </a:prstGeom>
          <a:effectLst>
            <a:outerShdw blurRad="50800" dist="38100" dir="2700000" algn="tl" rotWithShape="0">
              <a:prstClr val="black">
                <a:alpha val="40000"/>
              </a:prstClr>
            </a:outerShdw>
          </a:effectLst>
        </p:spPr>
      </p:pic>
      <p:graphicFrame>
        <p:nvGraphicFramePr>
          <p:cNvPr id="67" name="表格 9">
            <a:extLst>
              <a:ext uri="{FF2B5EF4-FFF2-40B4-BE49-F238E27FC236}">
                <a16:creationId xmlns:a16="http://schemas.microsoft.com/office/drawing/2014/main" id="{E367A4E1-D6E0-BF43-48A3-3750C30DDDBE}"/>
              </a:ext>
            </a:extLst>
          </p:cNvPr>
          <p:cNvGraphicFramePr>
            <a:graphicFrameLocks noGrp="1"/>
          </p:cNvGraphicFramePr>
          <p:nvPr>
            <p:extLst>
              <p:ext uri="{D42A27DB-BD31-4B8C-83A1-F6EECF244321}">
                <p14:modId xmlns:p14="http://schemas.microsoft.com/office/powerpoint/2010/main" val="3464907344"/>
              </p:ext>
            </p:extLst>
          </p:nvPr>
        </p:nvGraphicFramePr>
        <p:xfrm>
          <a:off x="2813965" y="4429180"/>
          <a:ext cx="8936503" cy="457200"/>
        </p:xfrm>
        <a:graphic>
          <a:graphicData uri="http://schemas.openxmlformats.org/drawingml/2006/table">
            <a:tbl>
              <a:tblPr firstRow="1" bandRow="1">
                <a:tableStyleId>{5C22544A-7EE6-4342-B048-85BDC9FD1C3A}</a:tableStyleId>
              </a:tblPr>
              <a:tblGrid>
                <a:gridCol w="8936503">
                  <a:extLst>
                    <a:ext uri="{9D8B030D-6E8A-4147-A177-3AD203B41FA5}">
                      <a16:colId xmlns:a16="http://schemas.microsoft.com/office/drawing/2014/main" val="20000"/>
                    </a:ext>
                  </a:extLst>
                </a:gridCol>
              </a:tblGrid>
              <a:tr h="457200">
                <a:tc>
                  <a:txBody>
                    <a:bodyPr/>
                    <a:lstStyle/>
                    <a:p>
                      <a:pPr marL="0" algn="ctr" defTabSz="1217930" rtl="0" eaLnBrk="1" latinLnBrk="0" hangingPunct="1">
                        <a:lnSpc>
                          <a:spcPct val="100000"/>
                        </a:lnSpc>
                        <a:spcAft>
                          <a:spcPts val="600"/>
                        </a:spcAft>
                      </a:pPr>
                      <a:r>
                        <a:rPr lang="zh-CN" altLang="en-US" sz="2400" b="1" kern="1200" dirty="0">
                          <a:solidFill>
                            <a:schemeClr val="bg1"/>
                          </a:solidFill>
                          <a:latin typeface="Times New Roman" panose="02020603050405020304" pitchFamily="18" charset="0"/>
                          <a:ea typeface="微软雅黑" panose="020B0503020204020204" pitchFamily="34" charset="-122"/>
                          <a:cs typeface="+mn-cs"/>
                          <a:sym typeface="Times New Roman" panose="02020603050405020304" pitchFamily="18" charset="0"/>
                        </a:rPr>
                        <a:t>业界合作</a:t>
                      </a:r>
                      <a:endParaRPr lang="en-US" altLang="zh-CN" sz="2400" b="1" kern="1200" dirty="0">
                        <a:solidFill>
                          <a:schemeClr val="bg1"/>
                        </a:solidFill>
                        <a:latin typeface="Times New Roman" panose="02020603050405020304" pitchFamily="18" charset="0"/>
                        <a:ea typeface="微软雅黑" panose="020B0503020204020204" pitchFamily="34" charset="-122"/>
                        <a:cs typeface="+mn-cs"/>
                        <a:sym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0"/>
                  </a:ext>
                </a:extLst>
              </a:tr>
            </a:tbl>
          </a:graphicData>
        </a:graphic>
      </p:graphicFrame>
      <p:graphicFrame>
        <p:nvGraphicFramePr>
          <p:cNvPr id="68" name="表格 67">
            <a:extLst>
              <a:ext uri="{FF2B5EF4-FFF2-40B4-BE49-F238E27FC236}">
                <a16:creationId xmlns:a16="http://schemas.microsoft.com/office/drawing/2014/main" id="{9871AC4E-0A4E-3587-6C95-01467B5D344C}"/>
              </a:ext>
            </a:extLst>
          </p:cNvPr>
          <p:cNvGraphicFramePr>
            <a:graphicFrameLocks noGrp="1"/>
          </p:cNvGraphicFramePr>
          <p:nvPr>
            <p:extLst>
              <p:ext uri="{D42A27DB-BD31-4B8C-83A1-F6EECF244321}">
                <p14:modId xmlns:p14="http://schemas.microsoft.com/office/powerpoint/2010/main" val="3313954319"/>
              </p:ext>
            </p:extLst>
          </p:nvPr>
        </p:nvGraphicFramePr>
        <p:xfrm>
          <a:off x="2813965" y="2644199"/>
          <a:ext cx="8936504" cy="457200"/>
        </p:xfrm>
        <a:graphic>
          <a:graphicData uri="http://schemas.openxmlformats.org/drawingml/2006/table">
            <a:tbl>
              <a:tblPr firstRow="1" bandRow="1">
                <a:tableStyleId>{5C22544A-7EE6-4342-B048-85BDC9FD1C3A}</a:tableStyleId>
              </a:tblPr>
              <a:tblGrid>
                <a:gridCol w="8936504">
                  <a:extLst>
                    <a:ext uri="{9D8B030D-6E8A-4147-A177-3AD203B41FA5}">
                      <a16:colId xmlns:a16="http://schemas.microsoft.com/office/drawing/2014/main" val="20000"/>
                    </a:ext>
                  </a:extLst>
                </a:gridCol>
              </a:tblGrid>
              <a:tr h="457200">
                <a:tc>
                  <a:txBody>
                    <a:bodyPr/>
                    <a:lstStyle/>
                    <a:p>
                      <a:pPr algn="ctr"/>
                      <a:r>
                        <a:rPr lang="zh-CN" altLang="en-US" sz="2400" b="1" kern="1200" dirty="0">
                          <a:solidFill>
                            <a:schemeClr val="bg1"/>
                          </a:solidFill>
                          <a:latin typeface="Times New Roman" panose="02020603050405020304" pitchFamily="18" charset="0"/>
                          <a:ea typeface="微软雅黑" panose="020B0503020204020204" pitchFamily="34" charset="-122"/>
                          <a:cs typeface="+mn-cs"/>
                          <a:sym typeface="Times New Roman" panose="02020603050405020304" pitchFamily="18" charset="0"/>
                        </a:rPr>
                        <a:t>竞赛成果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0"/>
                  </a:ext>
                </a:extLst>
              </a:tr>
            </a:tbl>
          </a:graphicData>
        </a:graphic>
      </p:graphicFrame>
      <p:pic>
        <p:nvPicPr>
          <p:cNvPr id="69" name="Picture 12" descr="IEEE Transactions on Neural Networks and Learning Systems - IEEE  Computational Intelligence Society">
            <a:extLst>
              <a:ext uri="{FF2B5EF4-FFF2-40B4-BE49-F238E27FC236}">
                <a16:creationId xmlns:a16="http://schemas.microsoft.com/office/drawing/2014/main" id="{2150EB4B-8EBA-1892-16A4-2049B7AB81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50487" y="2117446"/>
            <a:ext cx="1132884" cy="3888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0" name="Picture 10" descr="Journal of Machine Learning Research · GitHub">
            <a:extLst>
              <a:ext uri="{FF2B5EF4-FFF2-40B4-BE49-F238E27FC236}">
                <a16:creationId xmlns:a16="http://schemas.microsoft.com/office/drawing/2014/main" id="{F9D61F77-2C83-9637-1C79-EB44FA263A3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1757" b="31985"/>
          <a:stretch>
            <a:fillRect/>
          </a:stretch>
        </p:blipFill>
        <p:spPr bwMode="auto">
          <a:xfrm>
            <a:off x="8850487" y="1606883"/>
            <a:ext cx="1156020" cy="38718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40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A7A1C-8779-FAA6-D5DE-E8B13B71EA28}"/>
            </a:ext>
          </a:extLst>
        </p:cNvPr>
        <p:cNvGrpSpPr/>
        <p:nvPr/>
      </p:nvGrpSpPr>
      <p:grpSpPr>
        <a:xfrm>
          <a:off x="0" y="0"/>
          <a:ext cx="0" cy="0"/>
          <a:chOff x="0" y="0"/>
          <a:chExt cx="0" cy="0"/>
        </a:xfrm>
      </p:grpSpPr>
      <p:sp>
        <p:nvSpPr>
          <p:cNvPr id="3" name="盖亚科研合作计划">
            <a:extLst>
              <a:ext uri="{FF2B5EF4-FFF2-40B4-BE49-F238E27FC236}">
                <a16:creationId xmlns:a16="http://schemas.microsoft.com/office/drawing/2014/main" id="{FB123F89-092A-683F-ECE9-590582767E1B}"/>
              </a:ext>
            </a:extLst>
          </p:cNvPr>
          <p:cNvSpPr txBox="1">
            <a:spLocks/>
          </p:cNvSpPr>
          <p:nvPr/>
        </p:nvSpPr>
        <p:spPr>
          <a:xfrm>
            <a:off x="302227" y="185447"/>
            <a:ext cx="6832864" cy="54487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normAutofit/>
          </a:bodyPr>
          <a:lstStyle>
            <a:lvl1pPr marL="0" marR="0" indent="0" algn="l" defTabSz="825500" rtl="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DFP King Gothic GB Semibold"/>
                <a:ea typeface="DFP King Gothic GB Semibold"/>
                <a:cs typeface="DFP King Gothic GB Semibold"/>
                <a:sym typeface="DFP King Gothic GB Semibold"/>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zh-CN" altLang="en-US"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rPr>
              <a:t>研究团队介绍</a:t>
            </a:r>
            <a:endParaRPr kumimoji="0" lang="en-US" altLang="zh-CN"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endParaRPr>
          </a:p>
        </p:txBody>
      </p:sp>
      <p:sp>
        <p:nvSpPr>
          <p:cNvPr id="23" name="矩形 22">
            <a:extLst>
              <a:ext uri="{FF2B5EF4-FFF2-40B4-BE49-F238E27FC236}">
                <a16:creationId xmlns:a16="http://schemas.microsoft.com/office/drawing/2014/main" id="{F9A62408-7208-4544-192E-1BD71CCCA73D}"/>
              </a:ext>
            </a:extLst>
          </p:cNvPr>
          <p:cNvSpPr/>
          <p:nvPr/>
        </p:nvSpPr>
        <p:spPr>
          <a:xfrm>
            <a:off x="0" y="812518"/>
            <a:ext cx="12192000" cy="5721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2750" hangingPunct="0"/>
            <a:endParaRPr kumimoji="1" lang="zh-CN" altLang="en-US" sz="1465" b="1" kern="0">
              <a:solidFill>
                <a:prstClr val="white"/>
              </a:solidFill>
              <a:latin typeface="Microsoft YaHei" panose="020B0503020204020204" pitchFamily="34" charset="-122"/>
              <a:ea typeface="Microsoft YaHei" panose="020B0503020204020204" pitchFamily="34" charset="-122"/>
              <a:sym typeface="Helvetica Neue"/>
            </a:endParaRPr>
          </a:p>
        </p:txBody>
      </p:sp>
      <p:sp>
        <p:nvSpPr>
          <p:cNvPr id="2" name="文本框 1">
            <a:extLst>
              <a:ext uri="{FF2B5EF4-FFF2-40B4-BE49-F238E27FC236}">
                <a16:creationId xmlns:a16="http://schemas.microsoft.com/office/drawing/2014/main" id="{B7C517A9-BE98-477F-E8DC-0222DD2718C5}"/>
              </a:ext>
            </a:extLst>
          </p:cNvPr>
          <p:cNvSpPr txBox="1"/>
          <p:nvPr/>
        </p:nvSpPr>
        <p:spPr>
          <a:xfrm>
            <a:off x="3167909" y="966938"/>
            <a:ext cx="5875467" cy="553998"/>
          </a:xfrm>
          <a:prstGeom prst="rect">
            <a:avLst/>
          </a:prstGeom>
          <a:noFill/>
        </p:spPr>
        <p:txBody>
          <a:bodyPr wrap="square" rtlCol="0">
            <a:spAutoFit/>
          </a:bodyPr>
          <a:lstStyle/>
          <a:p>
            <a:r>
              <a:rPr lang="zh-CN" altLang="en-US" sz="3000" dirty="0">
                <a:solidFill>
                  <a:schemeClr val="bg1"/>
                </a:solidFill>
                <a:latin typeface="Microsoft YaHei" panose="020B0503020204020204" pitchFamily="34" charset="-122"/>
                <a:ea typeface="Microsoft YaHei" panose="020B0503020204020204" pitchFamily="34" charset="-122"/>
                <a:cs typeface="JingDongLangZhengTi Regular" panose="02000500000000000000" charset="-122"/>
              </a:rPr>
              <a:t>常规内容页标题 微软雅黑 </a:t>
            </a:r>
            <a:r>
              <a:rPr lang="en-US" altLang="zh-CN" sz="3000" dirty="0">
                <a:solidFill>
                  <a:schemeClr val="bg1"/>
                </a:solidFill>
                <a:latin typeface="Microsoft YaHei" panose="020B0503020204020204" pitchFamily="34" charset="-122"/>
                <a:ea typeface="Microsoft YaHei" panose="020B0503020204020204" pitchFamily="34" charset="-122"/>
                <a:cs typeface="JingDongLangZhengTi Regular" panose="02000500000000000000" charset="-122"/>
              </a:rPr>
              <a:t>30</a:t>
            </a:r>
            <a:r>
              <a:rPr lang="zh-CN" altLang="en-US" sz="3000" dirty="0">
                <a:solidFill>
                  <a:schemeClr val="bg1"/>
                </a:solidFill>
                <a:latin typeface="Microsoft YaHei" panose="020B0503020204020204" pitchFamily="34" charset="-122"/>
                <a:ea typeface="Microsoft YaHei" panose="020B0503020204020204" pitchFamily="34" charset="-122"/>
                <a:cs typeface="JingDongLangZhengTi Regular" panose="02000500000000000000" charset="-122"/>
              </a:rPr>
              <a:t>号字</a:t>
            </a:r>
          </a:p>
        </p:txBody>
      </p:sp>
      <p:pic>
        <p:nvPicPr>
          <p:cNvPr id="4" name="图片 3">
            <a:extLst>
              <a:ext uri="{FF2B5EF4-FFF2-40B4-BE49-F238E27FC236}">
                <a16:creationId xmlns:a16="http://schemas.microsoft.com/office/drawing/2014/main" id="{01539BE5-3ED9-4669-F02C-EF6E77279118}"/>
              </a:ext>
            </a:extLst>
          </p:cNvPr>
          <p:cNvPicPr>
            <a:picLocks noChangeAspect="1"/>
          </p:cNvPicPr>
          <p:nvPr/>
        </p:nvPicPr>
        <p:blipFill>
          <a:blip r:embed="rId3"/>
          <a:stretch>
            <a:fillRect/>
          </a:stretch>
        </p:blipFill>
        <p:spPr>
          <a:xfrm>
            <a:off x="3114819" y="1460590"/>
            <a:ext cx="8563212" cy="4728116"/>
          </a:xfrm>
          <a:prstGeom prst="rect">
            <a:avLst/>
          </a:prstGeom>
        </p:spPr>
      </p:pic>
      <p:sp>
        <p:nvSpPr>
          <p:cNvPr id="5" name="椭圆 4">
            <a:extLst>
              <a:ext uri="{FF2B5EF4-FFF2-40B4-BE49-F238E27FC236}">
                <a16:creationId xmlns:a16="http://schemas.microsoft.com/office/drawing/2014/main" id="{5FC14672-40B3-8927-9E3C-68A61734F956}"/>
              </a:ext>
            </a:extLst>
          </p:cNvPr>
          <p:cNvSpPr/>
          <p:nvPr/>
        </p:nvSpPr>
        <p:spPr>
          <a:xfrm>
            <a:off x="296400" y="1750663"/>
            <a:ext cx="2910469" cy="105936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dirty="0" err="1">
              <a:solidFill>
                <a:srgbClr val="FD773B"/>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6" name="矩形 5">
            <a:extLst>
              <a:ext uri="{FF2B5EF4-FFF2-40B4-BE49-F238E27FC236}">
                <a16:creationId xmlns:a16="http://schemas.microsoft.com/office/drawing/2014/main" id="{F63CC9CA-722A-5F6A-057F-BB5BE3E40629}"/>
              </a:ext>
            </a:extLst>
          </p:cNvPr>
          <p:cNvSpPr/>
          <p:nvPr/>
        </p:nvSpPr>
        <p:spPr bwMode="auto">
          <a:xfrm>
            <a:off x="335360" y="908930"/>
            <a:ext cx="11253864" cy="503590"/>
          </a:xfrm>
          <a:prstGeom prst="rect">
            <a:avLst/>
          </a:prstGeom>
          <a:solidFill>
            <a:schemeClr val="bg1">
              <a:lumMod val="95000"/>
            </a:schemeClr>
          </a:solidFill>
          <a:ln w="6350" algn="ctr">
            <a:noFill/>
            <a:round/>
            <a:headEnd/>
            <a:tailEnd/>
          </a:ln>
        </p:spPr>
        <p:txBody>
          <a:bodyPr wrap="square" lIns="144000" tIns="36000" rIns="144000" bIns="36000" rtlCol="0" anchor="ctr">
            <a:spAutoFit/>
          </a:bodyPr>
          <a:lstStyle/>
          <a:p>
            <a:pPr defTabSz="914332" fontAlgn="base">
              <a:spcBef>
                <a:spcPts val="300"/>
              </a:spcBef>
              <a:spcAft>
                <a:spcPts val="300"/>
              </a:spcAft>
              <a:defRPr/>
            </a:pPr>
            <a:r>
              <a:rPr lang="zh-CN" altLang="en-US"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比赛获奖：</a:t>
            </a:r>
            <a:r>
              <a:rPr lang="en-US" altLang="zh-CN"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KDD Cup by </a:t>
            </a:r>
            <a:r>
              <a:rPr lang="en-US" altLang="zh-CN" sz="2800" b="1" dirty="0" err="1">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DiDi</a:t>
            </a:r>
            <a:r>
              <a:rPr lang="en-US" altLang="zh-CN"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  </a:t>
            </a:r>
            <a:r>
              <a:rPr lang="zh-CN" altLang="en-US"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基于强化学习的实时派单与调度竞赛</a:t>
            </a:r>
            <a:endParaRPr lang="en-US" altLang="zh-CN"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endParaRPr>
          </a:p>
        </p:txBody>
      </p:sp>
      <p:sp>
        <p:nvSpPr>
          <p:cNvPr id="7" name="灯片编号占位符 3">
            <a:extLst>
              <a:ext uri="{FF2B5EF4-FFF2-40B4-BE49-F238E27FC236}">
                <a16:creationId xmlns:a16="http://schemas.microsoft.com/office/drawing/2014/main" id="{FA964E5D-336D-318F-6912-A8E651C6F72C}"/>
              </a:ext>
            </a:extLst>
          </p:cNvPr>
          <p:cNvSpPr txBox="1">
            <a:spLocks/>
          </p:cNvSpPr>
          <p:nvPr/>
        </p:nvSpPr>
        <p:spPr>
          <a:xfrm>
            <a:off x="8086261" y="6370457"/>
            <a:ext cx="3962400" cy="458787"/>
          </a:xfrm>
          <a:prstGeom prst="rect">
            <a:avLst/>
          </a:prstGeom>
        </p:spPr>
        <p:txBody>
          <a:bodyPr anchor="b" anchorCtr="0"/>
          <a:lstStyle>
            <a:defPPr>
              <a:defRPr lang="zh-CN"/>
            </a:defPPr>
            <a:lvl1pPr marL="0" algn="l" defTabSz="913130" rtl="0" eaLnBrk="1" latinLnBrk="0" hangingPunct="1">
              <a:defRPr sz="1900" kern="1200">
                <a:solidFill>
                  <a:schemeClr val="tx1"/>
                </a:solidFill>
                <a:latin typeface="+mn-lt"/>
                <a:ea typeface="+mn-ea"/>
                <a:cs typeface="+mn-cs"/>
              </a:defRPr>
            </a:lvl1pPr>
            <a:lvl2pPr marL="456565" algn="l" defTabSz="913130" rtl="0" eaLnBrk="1" latinLnBrk="0" hangingPunct="1">
              <a:defRPr sz="1900" kern="1200">
                <a:solidFill>
                  <a:schemeClr val="tx1"/>
                </a:solidFill>
                <a:latin typeface="+mn-lt"/>
                <a:ea typeface="+mn-ea"/>
                <a:cs typeface="+mn-cs"/>
              </a:defRPr>
            </a:lvl2pPr>
            <a:lvl3pPr marL="913130" algn="l" defTabSz="913130" rtl="0" eaLnBrk="1" latinLnBrk="0" hangingPunct="1">
              <a:defRPr sz="1900" kern="1200">
                <a:solidFill>
                  <a:schemeClr val="tx1"/>
                </a:solidFill>
                <a:latin typeface="+mn-lt"/>
                <a:ea typeface="+mn-ea"/>
                <a:cs typeface="+mn-cs"/>
              </a:defRPr>
            </a:lvl3pPr>
            <a:lvl4pPr marL="1369695" algn="l" defTabSz="913130" rtl="0" eaLnBrk="1" latinLnBrk="0" hangingPunct="1">
              <a:defRPr sz="1900" kern="1200">
                <a:solidFill>
                  <a:schemeClr val="tx1"/>
                </a:solidFill>
                <a:latin typeface="+mn-lt"/>
                <a:ea typeface="+mn-ea"/>
                <a:cs typeface="+mn-cs"/>
              </a:defRPr>
            </a:lvl4pPr>
            <a:lvl5pPr marL="1826260" algn="l" defTabSz="913130" rtl="0" eaLnBrk="1" latinLnBrk="0" hangingPunct="1">
              <a:defRPr sz="1900" kern="1200">
                <a:solidFill>
                  <a:schemeClr val="tx1"/>
                </a:solidFill>
                <a:latin typeface="+mn-lt"/>
                <a:ea typeface="+mn-ea"/>
                <a:cs typeface="+mn-cs"/>
              </a:defRPr>
            </a:lvl5pPr>
            <a:lvl6pPr marL="2282825" algn="l" defTabSz="913130" rtl="0" eaLnBrk="1" latinLnBrk="0" hangingPunct="1">
              <a:defRPr sz="1900" kern="1200">
                <a:solidFill>
                  <a:schemeClr val="tx1"/>
                </a:solidFill>
                <a:latin typeface="+mn-lt"/>
                <a:ea typeface="+mn-ea"/>
                <a:cs typeface="+mn-cs"/>
              </a:defRPr>
            </a:lvl6pPr>
            <a:lvl7pPr marL="2740025" algn="l" defTabSz="913130" rtl="0" eaLnBrk="1" latinLnBrk="0" hangingPunct="1">
              <a:defRPr sz="1900" kern="1200">
                <a:solidFill>
                  <a:schemeClr val="tx1"/>
                </a:solidFill>
                <a:latin typeface="+mn-lt"/>
                <a:ea typeface="+mn-ea"/>
                <a:cs typeface="+mn-cs"/>
              </a:defRPr>
            </a:lvl7pPr>
            <a:lvl8pPr marL="3196590" algn="l" defTabSz="913130" rtl="0" eaLnBrk="1" latinLnBrk="0" hangingPunct="1">
              <a:defRPr sz="1900" kern="1200">
                <a:solidFill>
                  <a:schemeClr val="tx1"/>
                </a:solidFill>
                <a:latin typeface="+mn-lt"/>
                <a:ea typeface="+mn-ea"/>
                <a:cs typeface="+mn-cs"/>
              </a:defRPr>
            </a:lvl8pPr>
            <a:lvl9pPr marL="3653155" algn="l" defTabSz="913130" rtl="0" eaLnBrk="1" latinLnBrk="0" hangingPunct="1">
              <a:defRPr sz="1900" kern="1200">
                <a:solidFill>
                  <a:schemeClr val="tx1"/>
                </a:solidFill>
                <a:latin typeface="+mn-lt"/>
                <a:ea typeface="+mn-ea"/>
                <a:cs typeface="+mn-cs"/>
              </a:defRPr>
            </a:lvl9pPr>
          </a:lstStyle>
          <a:p>
            <a:pPr algn="r"/>
            <a:fld id="{115ADBBB-38D6-3F43-99AD-1712D3ED35FA}" type="slidenum">
              <a:rPr kumimoji="1" lang="zh-CN" altLang="en-US" sz="1200" b="1">
                <a:solidFill>
                  <a:schemeClr val="bg1"/>
                </a:solidFill>
                <a:latin typeface="Microsoft YaHei" panose="020B0503020204020204" pitchFamily="34" charset="-122"/>
                <a:ea typeface="Microsoft YaHei" panose="020B0503020204020204" pitchFamily="34" charset="-122"/>
                <a:sym typeface="Times New Roman" panose="02020603050405020304" pitchFamily="18" charset="0"/>
              </a:rPr>
              <a:pPr algn="r"/>
              <a:t>5</a:t>
            </a:fld>
            <a:endParaRPr kumimoji="1" lang="zh-CN" altLang="en-US" sz="1200" b="1" dirty="0">
              <a:solidFill>
                <a:schemeClr val="bg1"/>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8" name="矩形 7">
            <a:extLst>
              <a:ext uri="{FF2B5EF4-FFF2-40B4-BE49-F238E27FC236}">
                <a16:creationId xmlns:a16="http://schemas.microsoft.com/office/drawing/2014/main" id="{A4A1E219-FC74-CA50-E29F-C7559859A664}"/>
              </a:ext>
            </a:extLst>
          </p:cNvPr>
          <p:cNvSpPr/>
          <p:nvPr/>
        </p:nvSpPr>
        <p:spPr>
          <a:xfrm>
            <a:off x="3477803" y="3279281"/>
            <a:ext cx="2230244" cy="211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solidFill>
                <a:prstClr val="white"/>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9" name="矩形 8">
            <a:extLst>
              <a:ext uri="{FF2B5EF4-FFF2-40B4-BE49-F238E27FC236}">
                <a16:creationId xmlns:a16="http://schemas.microsoft.com/office/drawing/2014/main" id="{63C3FC98-6A74-3D90-C12A-C8FE0F5CF9FD}"/>
              </a:ext>
            </a:extLst>
          </p:cNvPr>
          <p:cNvSpPr/>
          <p:nvPr/>
        </p:nvSpPr>
        <p:spPr>
          <a:xfrm>
            <a:off x="3477803" y="5266577"/>
            <a:ext cx="2230244" cy="211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3">
              <a:solidFill>
                <a:prstClr val="white"/>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10" name="文本框 9">
            <a:extLst>
              <a:ext uri="{FF2B5EF4-FFF2-40B4-BE49-F238E27FC236}">
                <a16:creationId xmlns:a16="http://schemas.microsoft.com/office/drawing/2014/main" id="{CAD0A407-BE4A-E024-A7A5-080C80238391}"/>
              </a:ext>
            </a:extLst>
          </p:cNvPr>
          <p:cNvSpPr txBox="1"/>
          <p:nvPr/>
        </p:nvSpPr>
        <p:spPr>
          <a:xfrm>
            <a:off x="435791" y="1875835"/>
            <a:ext cx="2631688" cy="927177"/>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sym typeface="Times New Roman" panose="02020603050405020304" pitchFamily="18" charset="0"/>
              </a:rPr>
              <a:t>提高网约车平台</a:t>
            </a:r>
            <a:endParaRPr lang="en-US" altLang="zh-CN" sz="2000" b="1" dirty="0">
              <a:latin typeface="Microsoft YaHei" panose="020B0503020204020204" pitchFamily="34" charset="-122"/>
              <a:ea typeface="Microsoft YaHei" panose="020B0503020204020204" pitchFamily="34" charset="-122"/>
              <a:sym typeface="Times New Roman" panose="02020603050405020304" pitchFamily="18" charset="0"/>
            </a:endParaRPr>
          </a:p>
          <a:p>
            <a:pPr algn="ctr"/>
            <a:r>
              <a:rPr lang="zh-CN" altLang="en-US" sz="2000" b="1" dirty="0">
                <a:latin typeface="Microsoft YaHei" panose="020B0503020204020204" pitchFamily="34" charset="-122"/>
                <a:ea typeface="Microsoft YaHei" panose="020B0503020204020204" pitchFamily="34" charset="-122"/>
                <a:sym typeface="Times New Roman" panose="02020603050405020304" pitchFamily="18" charset="0"/>
              </a:rPr>
              <a:t>供需分布的协调程度</a:t>
            </a:r>
            <a:endParaRPr lang="en-US" altLang="zh-CN" sz="2000" b="1" dirty="0">
              <a:latin typeface="Microsoft YaHei" panose="020B0503020204020204" pitchFamily="34" charset="-122"/>
              <a:ea typeface="Microsoft YaHei" panose="020B0503020204020204" pitchFamily="34" charset="-122"/>
              <a:sym typeface="Times New Roman" panose="02020603050405020304" pitchFamily="18" charset="0"/>
            </a:endParaRPr>
          </a:p>
          <a:p>
            <a:endParaRPr lang="en-US" altLang="zh-CN" sz="1425" dirty="0">
              <a:latin typeface="Microsoft YaHei" panose="020B0503020204020204" pitchFamily="34" charset="-122"/>
              <a:ea typeface="Microsoft YaHei" panose="020B0503020204020204" pitchFamily="34" charset="-122"/>
              <a:sym typeface="Times New Roman" panose="02020603050405020304" pitchFamily="18" charset="0"/>
            </a:endParaRPr>
          </a:p>
        </p:txBody>
      </p:sp>
      <p:pic>
        <p:nvPicPr>
          <p:cNvPr id="11" name="图片 10">
            <a:extLst>
              <a:ext uri="{FF2B5EF4-FFF2-40B4-BE49-F238E27FC236}">
                <a16:creationId xmlns:a16="http://schemas.microsoft.com/office/drawing/2014/main" id="{B4231495-D5B8-07D6-CE87-7294638DD144}"/>
              </a:ext>
            </a:extLst>
          </p:cNvPr>
          <p:cNvPicPr>
            <a:picLocks noChangeAspect="1"/>
          </p:cNvPicPr>
          <p:nvPr/>
        </p:nvPicPr>
        <p:blipFill>
          <a:blip r:embed="rId4"/>
          <a:stretch>
            <a:fillRect/>
          </a:stretch>
        </p:blipFill>
        <p:spPr>
          <a:xfrm>
            <a:off x="396787" y="4273522"/>
            <a:ext cx="1280471" cy="1808631"/>
          </a:xfrm>
          <a:prstGeom prst="rect">
            <a:avLst/>
          </a:prstGeom>
        </p:spPr>
      </p:pic>
      <p:pic>
        <p:nvPicPr>
          <p:cNvPr id="12" name="图片 11">
            <a:extLst>
              <a:ext uri="{FF2B5EF4-FFF2-40B4-BE49-F238E27FC236}">
                <a16:creationId xmlns:a16="http://schemas.microsoft.com/office/drawing/2014/main" id="{67FAFB65-16B6-EB92-B615-E9A1BF064EFF}"/>
              </a:ext>
            </a:extLst>
          </p:cNvPr>
          <p:cNvPicPr>
            <a:picLocks noChangeAspect="1"/>
          </p:cNvPicPr>
          <p:nvPr/>
        </p:nvPicPr>
        <p:blipFill>
          <a:blip r:embed="rId5"/>
          <a:stretch>
            <a:fillRect/>
          </a:stretch>
        </p:blipFill>
        <p:spPr>
          <a:xfrm>
            <a:off x="1646205" y="4289773"/>
            <a:ext cx="1338987" cy="1790779"/>
          </a:xfrm>
          <a:prstGeom prst="rect">
            <a:avLst/>
          </a:prstGeom>
        </p:spPr>
      </p:pic>
      <p:sp>
        <p:nvSpPr>
          <p:cNvPr id="13" name="文本框 12">
            <a:extLst>
              <a:ext uri="{FF2B5EF4-FFF2-40B4-BE49-F238E27FC236}">
                <a16:creationId xmlns:a16="http://schemas.microsoft.com/office/drawing/2014/main" id="{E41BFF07-F2D1-AA80-7363-5085C9DB9F15}"/>
              </a:ext>
            </a:extLst>
          </p:cNvPr>
          <p:cNvSpPr txBox="1"/>
          <p:nvPr/>
        </p:nvSpPr>
        <p:spPr>
          <a:xfrm>
            <a:off x="335360" y="2921376"/>
            <a:ext cx="2832549" cy="874214"/>
          </a:xfrm>
          <a:prstGeom prst="rect">
            <a:avLst/>
          </a:prstGeom>
          <a:noFill/>
        </p:spPr>
        <p:txBody>
          <a:bodyPr wrap="square">
            <a:spAutoFit/>
          </a:bodyPr>
          <a:lstStyle/>
          <a:p>
            <a:pPr>
              <a:lnSpc>
                <a:spcPct val="150000"/>
              </a:lnSpc>
            </a:pPr>
            <a:r>
              <a:rPr lang="zh-CN" altLang="en-US" sz="1800" b="1" dirty="0">
                <a:latin typeface="Microsoft YaHei" panose="020B0503020204020204" pitchFamily="34" charset="-122"/>
                <a:ea typeface="Microsoft YaHei" panose="020B0503020204020204" pitchFamily="34" charset="-122"/>
                <a:sym typeface="Times New Roman" panose="02020603050405020304" pitchFamily="18" charset="0"/>
              </a:rPr>
              <a:t>赛道一：订单分配</a:t>
            </a:r>
            <a:endParaRPr lang="en-US" altLang="zh-CN" sz="1800" b="1" dirty="0">
              <a:latin typeface="Microsoft YaHei" panose="020B0503020204020204" pitchFamily="34" charset="-122"/>
              <a:ea typeface="Microsoft YaHei" panose="020B0503020204020204" pitchFamily="34" charset="-122"/>
              <a:sym typeface="Times New Roman" panose="02020603050405020304" pitchFamily="18" charset="0"/>
            </a:endParaRPr>
          </a:p>
          <a:p>
            <a:pPr>
              <a:lnSpc>
                <a:spcPct val="150000"/>
              </a:lnSpc>
            </a:pPr>
            <a:r>
              <a:rPr lang="zh-CN" altLang="en-US" sz="1800" b="1" dirty="0">
                <a:latin typeface="Microsoft YaHei" panose="020B0503020204020204" pitchFamily="34" charset="-122"/>
                <a:ea typeface="Microsoft YaHei" panose="020B0503020204020204" pitchFamily="34" charset="-122"/>
                <a:sym typeface="Times New Roman" panose="02020603050405020304" pitchFamily="18" charset="0"/>
              </a:rPr>
              <a:t>赛道二：车辆调度</a:t>
            </a:r>
            <a:endParaRPr lang="en-US" altLang="zh-CN" sz="1800" b="1" dirty="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14" name="矩形 13">
            <a:extLst>
              <a:ext uri="{FF2B5EF4-FFF2-40B4-BE49-F238E27FC236}">
                <a16:creationId xmlns:a16="http://schemas.microsoft.com/office/drawing/2014/main" id="{75F3CBFD-00B7-FCD0-81EE-B55234E8488A}"/>
              </a:ext>
            </a:extLst>
          </p:cNvPr>
          <p:cNvSpPr/>
          <p:nvPr/>
        </p:nvSpPr>
        <p:spPr>
          <a:xfrm>
            <a:off x="3" y="6309322"/>
            <a:ext cx="12191999" cy="5487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cs typeface="+mn-ea"/>
                <a:sym typeface="Times New Roman" panose="02020603050405020304" pitchFamily="18" charset="0"/>
              </a:rPr>
              <a:t>团队在</a:t>
            </a:r>
            <a:r>
              <a:rPr lang="zh-CN" altLang="en-US" sz="2800" b="1" dirty="0">
                <a:solidFill>
                  <a:srgbClr val="FFD42A"/>
                </a:solidFill>
                <a:latin typeface="Microsoft YaHei" panose="020B0503020204020204" pitchFamily="34" charset="-122"/>
                <a:ea typeface="Microsoft YaHei" panose="020B0503020204020204" pitchFamily="34" charset="-122"/>
                <a:cs typeface="+mn-ea"/>
                <a:sym typeface="Times New Roman" panose="02020603050405020304" pitchFamily="18" charset="0"/>
              </a:rPr>
              <a:t>滴滴联合举办</a:t>
            </a:r>
            <a:r>
              <a:rPr lang="zh-CN" altLang="en-US" sz="2800" b="1" dirty="0">
                <a:latin typeface="Microsoft YaHei" panose="020B0503020204020204" pitchFamily="34" charset="-122"/>
                <a:ea typeface="Microsoft YaHei" panose="020B0503020204020204" pitchFamily="34" charset="-122"/>
                <a:cs typeface="+mn-ea"/>
                <a:sym typeface="Times New Roman" panose="02020603050405020304" pitchFamily="18" charset="0"/>
              </a:rPr>
              <a:t>的</a:t>
            </a:r>
            <a:r>
              <a:rPr lang="en-US" altLang="zh-CN" sz="2800" b="1" dirty="0">
                <a:latin typeface="Microsoft YaHei" panose="020B0503020204020204" pitchFamily="34" charset="-122"/>
                <a:ea typeface="Microsoft YaHei" panose="020B0503020204020204" pitchFamily="34" charset="-122"/>
                <a:cs typeface="+mn-ea"/>
                <a:sym typeface="Times New Roman" panose="02020603050405020304" pitchFamily="18" charset="0"/>
              </a:rPr>
              <a:t>KDD</a:t>
            </a:r>
            <a:r>
              <a:rPr lang="zh-CN" altLang="en-US" sz="2800" b="1" dirty="0">
                <a:latin typeface="Microsoft YaHei" panose="020B0503020204020204" pitchFamily="34" charset="-122"/>
                <a:ea typeface="Microsoft YaHei" panose="020B0503020204020204" pitchFamily="34" charset="-122"/>
                <a:cs typeface="+mn-ea"/>
                <a:sym typeface="Times New Roman" panose="02020603050405020304" pitchFamily="18" charset="0"/>
              </a:rPr>
              <a:t> </a:t>
            </a:r>
            <a:r>
              <a:rPr lang="en-US" altLang="zh-CN" sz="2800" b="1" dirty="0">
                <a:latin typeface="Microsoft YaHei" panose="020B0503020204020204" pitchFamily="34" charset="-122"/>
                <a:ea typeface="Microsoft YaHei" panose="020B0503020204020204" pitchFamily="34" charset="-122"/>
                <a:cs typeface="+mn-ea"/>
                <a:sym typeface="Times New Roman" panose="02020603050405020304" pitchFamily="18" charset="0"/>
              </a:rPr>
              <a:t>Cup 2020</a:t>
            </a:r>
            <a:r>
              <a:rPr lang="zh-CN" altLang="en-US" sz="2800" b="1" dirty="0">
                <a:latin typeface="Microsoft YaHei" panose="020B0503020204020204" pitchFamily="34" charset="-122"/>
                <a:ea typeface="Microsoft YaHei" panose="020B0503020204020204" pitchFamily="34" charset="-122"/>
                <a:cs typeface="+mn-ea"/>
                <a:sym typeface="Times New Roman" panose="02020603050405020304" pitchFamily="18" charset="0"/>
              </a:rPr>
              <a:t>获得</a:t>
            </a:r>
            <a:r>
              <a:rPr lang="zh-CN" altLang="en-US" sz="2800" b="1" dirty="0">
                <a:solidFill>
                  <a:srgbClr val="FFD42A"/>
                </a:solidFill>
                <a:latin typeface="Microsoft YaHei" panose="020B0503020204020204" pitchFamily="34" charset="-122"/>
                <a:ea typeface="Microsoft YaHei" panose="020B0503020204020204" pitchFamily="34" charset="-122"/>
                <a:cs typeface="+mn-ea"/>
                <a:sym typeface="Times New Roman" panose="02020603050405020304" pitchFamily="18" charset="0"/>
              </a:rPr>
              <a:t>唯一双料前五</a:t>
            </a:r>
            <a:endParaRPr lang="zh-CN" altLang="en-US" sz="2800" b="1" dirty="0">
              <a:latin typeface="Microsoft YaHei" panose="020B0503020204020204" pitchFamily="34" charset="-122"/>
              <a:ea typeface="Microsoft YaHei"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910256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30A78-1FB9-F29A-1525-9505529413E6}"/>
            </a:ext>
          </a:extLst>
        </p:cNvPr>
        <p:cNvGrpSpPr/>
        <p:nvPr/>
      </p:nvGrpSpPr>
      <p:grpSpPr>
        <a:xfrm>
          <a:off x="0" y="0"/>
          <a:ext cx="0" cy="0"/>
          <a:chOff x="0" y="0"/>
          <a:chExt cx="0" cy="0"/>
        </a:xfrm>
      </p:grpSpPr>
      <p:pic>
        <p:nvPicPr>
          <p:cNvPr id="21" name="图片 20">
            <a:extLst>
              <a:ext uri="{FF2B5EF4-FFF2-40B4-BE49-F238E27FC236}">
                <a16:creationId xmlns:a16="http://schemas.microsoft.com/office/drawing/2014/main" id="{8E524E93-C9D4-B538-56A6-56414995335E}"/>
              </a:ext>
            </a:extLst>
          </p:cNvPr>
          <p:cNvPicPr>
            <a:picLocks noChangeAspect="1"/>
          </p:cNvPicPr>
          <p:nvPr/>
        </p:nvPicPr>
        <p:blipFill>
          <a:blip r:embed="rId3"/>
          <a:stretch>
            <a:fillRect/>
          </a:stretch>
        </p:blipFill>
        <p:spPr>
          <a:xfrm>
            <a:off x="6719643" y="2086455"/>
            <a:ext cx="4853456" cy="2003356"/>
          </a:xfrm>
          <a:prstGeom prst="rect">
            <a:avLst/>
          </a:prstGeom>
        </p:spPr>
      </p:pic>
      <p:pic>
        <p:nvPicPr>
          <p:cNvPr id="5" name="图片 4">
            <a:extLst>
              <a:ext uri="{FF2B5EF4-FFF2-40B4-BE49-F238E27FC236}">
                <a16:creationId xmlns:a16="http://schemas.microsoft.com/office/drawing/2014/main" id="{01565DED-E614-840E-6399-5C0674B3D1ED}"/>
              </a:ext>
            </a:extLst>
          </p:cNvPr>
          <p:cNvPicPr>
            <a:picLocks noChangeAspect="1"/>
          </p:cNvPicPr>
          <p:nvPr/>
        </p:nvPicPr>
        <p:blipFill>
          <a:blip r:embed="rId4"/>
          <a:stretch>
            <a:fillRect/>
          </a:stretch>
        </p:blipFill>
        <p:spPr>
          <a:xfrm>
            <a:off x="302227" y="1944839"/>
            <a:ext cx="5403576" cy="2058505"/>
          </a:xfrm>
          <a:prstGeom prst="rect">
            <a:avLst/>
          </a:prstGeom>
          <a:effectLst/>
        </p:spPr>
      </p:pic>
      <p:sp>
        <p:nvSpPr>
          <p:cNvPr id="2" name="盖亚科研合作计划">
            <a:extLst>
              <a:ext uri="{FF2B5EF4-FFF2-40B4-BE49-F238E27FC236}">
                <a16:creationId xmlns:a16="http://schemas.microsoft.com/office/drawing/2014/main" id="{D2D567D0-E9E8-EEA4-D638-4A5923A08CA4}"/>
              </a:ext>
            </a:extLst>
          </p:cNvPr>
          <p:cNvSpPr txBox="1">
            <a:spLocks/>
          </p:cNvSpPr>
          <p:nvPr/>
        </p:nvSpPr>
        <p:spPr>
          <a:xfrm>
            <a:off x="302227" y="185447"/>
            <a:ext cx="6832864" cy="54487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normAutofit/>
          </a:bodyPr>
          <a:lstStyle>
            <a:lvl1pPr marL="0" marR="0" indent="0" algn="l" defTabSz="825500" rtl="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DFP King Gothic GB Semibold"/>
                <a:ea typeface="DFP King Gothic GB Semibold"/>
                <a:cs typeface="DFP King Gothic GB Semibold"/>
                <a:sym typeface="DFP King Gothic GB Semibold"/>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zh-CN" altLang="en-US"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rPr>
              <a:t>前期项目回顾</a:t>
            </a:r>
            <a:endParaRPr kumimoji="0" lang="en-US" altLang="zh-CN"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endParaRPr>
          </a:p>
        </p:txBody>
      </p:sp>
      <p:sp>
        <p:nvSpPr>
          <p:cNvPr id="83" name="矩形 82">
            <a:extLst>
              <a:ext uri="{FF2B5EF4-FFF2-40B4-BE49-F238E27FC236}">
                <a16:creationId xmlns:a16="http://schemas.microsoft.com/office/drawing/2014/main" id="{F877C6D2-9EA1-925B-3559-66D4B7CC1988}"/>
              </a:ext>
            </a:extLst>
          </p:cNvPr>
          <p:cNvSpPr/>
          <p:nvPr/>
        </p:nvSpPr>
        <p:spPr bwMode="auto">
          <a:xfrm>
            <a:off x="294038" y="1691000"/>
            <a:ext cx="5496472" cy="373936"/>
          </a:xfrm>
          <a:prstGeom prst="rect">
            <a:avLst/>
          </a:prstGeom>
          <a:noFill/>
          <a:ln w="6350" algn="ctr">
            <a:noFill/>
            <a:round/>
          </a:ln>
        </p:spPr>
        <p:txBody>
          <a:bodyPr wrap="square" lIns="192000" tIns="48000" rIns="192000" bIns="48000" rtlCol="0" anchor="ctr">
            <a:spAutoFit/>
          </a:bodyPr>
          <a:lstStyle/>
          <a:p>
            <a:pPr algn="ctr" defTabSz="1219140" fontAlgn="base">
              <a:spcBef>
                <a:spcPts val="400"/>
              </a:spcBef>
              <a:spcAft>
                <a:spcPts val="400"/>
              </a:spcAft>
              <a:defRPr/>
            </a:pPr>
            <a:r>
              <a:rPr lang="zh-CN" altLang="en-US" b="1" dirty="0">
                <a:solidFill>
                  <a:srgbClr val="0070C0"/>
                </a:solidFill>
                <a:latin typeface="Times New Roman" panose="02020603050405020304" pitchFamily="18" charset="0"/>
                <a:ea typeface="微软雅黑" panose="020B0503020204020204" pitchFamily="34" charset="-122"/>
                <a:cs typeface="+mn-ea"/>
                <a:sym typeface="Times New Roman" panose="02020603050405020304" pitchFamily="18" charset="0"/>
              </a:rPr>
              <a:t>第一期：利用可观测关键业务因子</a:t>
            </a:r>
            <a:r>
              <a:rPr lang="en-US" altLang="zh-CN" b="1" dirty="0">
                <a:solidFill>
                  <a:srgbClr val="0070C0"/>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b="1" dirty="0">
                <a:solidFill>
                  <a:srgbClr val="0070C0"/>
                </a:solidFill>
                <a:latin typeface="Times New Roman" panose="02020603050405020304" pitchFamily="18" charset="0"/>
                <a:ea typeface="微软雅黑" panose="020B0503020204020204" pitchFamily="34" charset="-122"/>
                <a:cs typeface="+mn-ea"/>
                <a:sym typeface="Times New Roman" panose="02020603050405020304" pitchFamily="18" charset="0"/>
              </a:rPr>
              <a:t>提升预测与决策</a:t>
            </a:r>
            <a:endParaRPr lang="en-US" altLang="zh-CN" b="1" dirty="0">
              <a:solidFill>
                <a:srgbClr val="0070C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4" name="矩形 83">
            <a:extLst>
              <a:ext uri="{FF2B5EF4-FFF2-40B4-BE49-F238E27FC236}">
                <a16:creationId xmlns:a16="http://schemas.microsoft.com/office/drawing/2014/main" id="{1FAE2D59-2F48-335E-26D5-2ABE057D6154}"/>
              </a:ext>
            </a:extLst>
          </p:cNvPr>
          <p:cNvSpPr/>
          <p:nvPr/>
        </p:nvSpPr>
        <p:spPr bwMode="auto">
          <a:xfrm>
            <a:off x="5950339" y="1691000"/>
            <a:ext cx="6107451" cy="373936"/>
          </a:xfrm>
          <a:prstGeom prst="rect">
            <a:avLst/>
          </a:prstGeom>
          <a:solidFill>
            <a:schemeClr val="bg1"/>
          </a:solidFill>
          <a:ln w="6350" algn="ctr">
            <a:noFill/>
            <a:round/>
          </a:ln>
        </p:spPr>
        <p:txBody>
          <a:bodyPr wrap="square" lIns="192000" tIns="48000" rIns="192000" bIns="48000" rtlCol="0" anchor="ctr">
            <a:spAutoFit/>
          </a:bodyPr>
          <a:lstStyle/>
          <a:p>
            <a:pPr algn="ctr" defTabSz="1219140" fontAlgn="base">
              <a:spcBef>
                <a:spcPts val="400"/>
              </a:spcBef>
              <a:spcAft>
                <a:spcPts val="400"/>
              </a:spcAft>
              <a:defRPr/>
            </a:pPr>
            <a:r>
              <a:rPr lang="zh-CN" altLang="en-US" b="1" dirty="0">
                <a:solidFill>
                  <a:srgbClr val="0070C0"/>
                </a:solidFill>
                <a:latin typeface="Times New Roman" panose="02020603050405020304" pitchFamily="18" charset="0"/>
                <a:ea typeface="微软雅黑" panose="020B0503020204020204" pitchFamily="34" charset="-122"/>
                <a:cs typeface="+mn-ea"/>
                <a:sym typeface="Times New Roman" panose="02020603050405020304" pitchFamily="18" charset="0"/>
              </a:rPr>
              <a:t>第二期：融合业务决策先验 端到端 修正仿真弹性预测</a:t>
            </a:r>
            <a:endParaRPr lang="en-US" altLang="zh-CN" b="1" dirty="0">
              <a:solidFill>
                <a:srgbClr val="0070C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矩形 2">
            <a:extLst>
              <a:ext uri="{FF2B5EF4-FFF2-40B4-BE49-F238E27FC236}">
                <a16:creationId xmlns:a16="http://schemas.microsoft.com/office/drawing/2014/main" id="{3DB58908-0DAE-98B5-90C1-80DB85A20723}"/>
              </a:ext>
            </a:extLst>
          </p:cNvPr>
          <p:cNvSpPr/>
          <p:nvPr/>
        </p:nvSpPr>
        <p:spPr>
          <a:xfrm>
            <a:off x="0" y="6309320"/>
            <a:ext cx="12191999" cy="5487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zh-CN" altLang="en-US" sz="2800" b="1" dirty="0">
                <a:latin typeface="Times New Roman" panose="02020603050405020304" pitchFamily="18" charset="0"/>
                <a:ea typeface="微软雅黑" panose="020B0503020204020204" pitchFamily="34" charset="-122"/>
                <a:cs typeface="+mn-ea"/>
                <a:sym typeface="Times New Roman" panose="02020603050405020304" pitchFamily="18" charset="0"/>
              </a:rPr>
              <a:t>基本完成多城市</a:t>
            </a:r>
            <a:r>
              <a:rPr lang="zh-CN" altLang="en-US" sz="2800" b="1" dirty="0">
                <a:solidFill>
                  <a:srgbClr val="FFD42A"/>
                </a:solidFill>
                <a:latin typeface="Times New Roman" panose="02020603050405020304" pitchFamily="18" charset="0"/>
                <a:ea typeface="微软雅黑" panose="020B0503020204020204" pitchFamily="34" charset="-122"/>
                <a:cs typeface="+mn-ea"/>
                <a:sym typeface="Times New Roman" panose="02020603050405020304" pitchFamily="18" charset="0"/>
              </a:rPr>
              <a:t>单步多品类</a:t>
            </a:r>
            <a:r>
              <a:rPr lang="zh-CN" altLang="en-US" sz="2800" b="1" dirty="0">
                <a:latin typeface="Times New Roman" panose="02020603050405020304" pitchFamily="18" charset="0"/>
                <a:ea typeface="微软雅黑" panose="020B0503020204020204" pitchFamily="34" charset="-122"/>
                <a:cs typeface="+mn-ea"/>
                <a:sym typeface="Times New Roman" panose="02020603050405020304" pitchFamily="18" charset="0"/>
              </a:rPr>
              <a:t>的资源分配并</a:t>
            </a:r>
            <a:r>
              <a:rPr lang="zh-CN" altLang="en-US" sz="2800" b="1" dirty="0">
                <a:solidFill>
                  <a:srgbClr val="FFD42A"/>
                </a:solidFill>
                <a:latin typeface="Times New Roman" panose="02020603050405020304" pitchFamily="18" charset="0"/>
                <a:ea typeface="微软雅黑" panose="020B0503020204020204" pitchFamily="34" charset="-122"/>
                <a:cs typeface="+mn-ea"/>
                <a:sym typeface="Times New Roman" panose="02020603050405020304" pitchFamily="18" charset="0"/>
              </a:rPr>
              <a:t>成功落地</a:t>
            </a:r>
          </a:p>
        </p:txBody>
      </p:sp>
      <p:sp>
        <p:nvSpPr>
          <p:cNvPr id="4" name="矩形 3">
            <a:extLst>
              <a:ext uri="{FF2B5EF4-FFF2-40B4-BE49-F238E27FC236}">
                <a16:creationId xmlns:a16="http://schemas.microsoft.com/office/drawing/2014/main" id="{99325141-382E-2AF4-5335-1DC5F234AB56}"/>
              </a:ext>
            </a:extLst>
          </p:cNvPr>
          <p:cNvSpPr/>
          <p:nvPr/>
        </p:nvSpPr>
        <p:spPr bwMode="auto">
          <a:xfrm>
            <a:off x="262539" y="958868"/>
            <a:ext cx="11668238" cy="503590"/>
          </a:xfrm>
          <a:prstGeom prst="rect">
            <a:avLst/>
          </a:prstGeom>
          <a:solidFill>
            <a:schemeClr val="bg1">
              <a:lumMod val="95000"/>
            </a:schemeClr>
          </a:solidFill>
          <a:ln w="6350" algn="ctr">
            <a:noFill/>
            <a:round/>
          </a:ln>
        </p:spPr>
        <p:txBody>
          <a:bodyPr wrap="square" lIns="144000" tIns="36000" rIns="144000" bIns="36000" rtlCol="0" anchor="ctr">
            <a:spAutoFit/>
          </a:bodyPr>
          <a:lstStyle/>
          <a:p>
            <a:pPr fontAlgn="base">
              <a:spcBef>
                <a:spcPts val="300"/>
              </a:spcBef>
              <a:spcAft>
                <a:spcPts val="300"/>
              </a:spcAft>
              <a:defRPr/>
            </a:pPr>
            <a:r>
              <a:rPr lang="en-US" altLang="zh-CN"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DFL</a:t>
            </a:r>
            <a:r>
              <a:rPr lang="zh-CN" altLang="en-US"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训练在资源分配业务的反事实难题：缺少弹性真值引导模型训练</a:t>
            </a:r>
            <a:endParaRPr lang="en-US" altLang="zh-CN"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endParaRPr>
          </a:p>
        </p:txBody>
      </p:sp>
      <p:sp>
        <p:nvSpPr>
          <p:cNvPr id="6" name="矩形: 圆角 5">
            <a:extLst>
              <a:ext uri="{FF2B5EF4-FFF2-40B4-BE49-F238E27FC236}">
                <a16:creationId xmlns:a16="http://schemas.microsoft.com/office/drawing/2014/main" id="{2C6CE8C0-7219-120B-5C6B-26D0365C8B37}"/>
              </a:ext>
            </a:extLst>
          </p:cNvPr>
          <p:cNvSpPr/>
          <p:nvPr/>
        </p:nvSpPr>
        <p:spPr>
          <a:xfrm>
            <a:off x="904568" y="2470405"/>
            <a:ext cx="921665" cy="1515397"/>
          </a:xfrm>
          <a:prstGeom prst="roundRect">
            <a:avLst/>
          </a:prstGeom>
          <a:noFill/>
          <a:ln w="19050" cap="flat">
            <a:solidFill>
              <a:srgbClr val="338DCD"/>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文本框 6">
            <a:extLst>
              <a:ext uri="{FF2B5EF4-FFF2-40B4-BE49-F238E27FC236}">
                <a16:creationId xmlns:a16="http://schemas.microsoft.com/office/drawing/2014/main" id="{F5B476BE-3AA1-60F1-C701-B14B28876166}"/>
              </a:ext>
            </a:extLst>
          </p:cNvPr>
          <p:cNvSpPr txBox="1"/>
          <p:nvPr/>
        </p:nvSpPr>
        <p:spPr>
          <a:xfrm>
            <a:off x="2955487" y="4001139"/>
            <a:ext cx="253505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b="1"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sym typeface="Helvetica Neue"/>
              </a:rPr>
              <a:t>完单率</a:t>
            </a:r>
            <a:r>
              <a:rPr lang="en-US" altLang="zh-CN" sz="1400" b="1"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sym typeface="Helvetica Neue"/>
              </a:rPr>
              <a:t>CR</a:t>
            </a:r>
            <a:r>
              <a:rPr lang="zh-CN" altLang="en-US" sz="1400" b="1"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sym typeface="Helvetica Neue"/>
              </a:rPr>
              <a:t>预测</a:t>
            </a:r>
            <a:endParaRPr lang="en-US" altLang="zh-CN" sz="1400" b="1"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sym typeface="Helvetica Neue"/>
            </a:endParaRPr>
          </a:p>
          <a:p>
            <a:pPr algn="ctr" defTabSz="825500" hangingPunct="0"/>
            <a:r>
              <a:rPr kumimoji="0" lang="zh-CN" altLang="en-US" sz="14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rPr>
              <a:t>（</a:t>
            </a:r>
            <a:r>
              <a:rPr lang="zh-CN" altLang="en-US" sz="1400" b="1"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sym typeface="Helvetica Neue"/>
              </a:rPr>
              <a:t>关键业务因子</a:t>
            </a:r>
            <a:r>
              <a:rPr kumimoji="0" lang="zh-CN" altLang="en-US" sz="14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rPr>
              <a:t>）</a:t>
            </a:r>
          </a:p>
        </p:txBody>
      </p:sp>
      <p:sp>
        <p:nvSpPr>
          <p:cNvPr id="8" name="文本框 7">
            <a:extLst>
              <a:ext uri="{FF2B5EF4-FFF2-40B4-BE49-F238E27FC236}">
                <a16:creationId xmlns:a16="http://schemas.microsoft.com/office/drawing/2014/main" id="{AA4F8D1E-66C5-B2E5-C6D6-4A2DE561272B}"/>
              </a:ext>
            </a:extLst>
          </p:cNvPr>
          <p:cNvSpPr txBox="1"/>
          <p:nvPr/>
        </p:nvSpPr>
        <p:spPr>
          <a:xfrm>
            <a:off x="904568" y="4073235"/>
            <a:ext cx="1351536" cy="3180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1400" b="1"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sym typeface="Helvetica Neue"/>
              </a:rPr>
              <a:t>SPO</a:t>
            </a:r>
            <a:r>
              <a:rPr lang="zh-CN" altLang="en-US" sz="1400" b="1" dirty="0">
                <a:solidFill>
                  <a:srgbClr val="000000"/>
                </a:solidFill>
                <a:latin typeface="Microsoft YaHei" panose="020B0503020204020204" pitchFamily="34" charset="-122"/>
                <a:ea typeface="Microsoft YaHei" panose="020B0503020204020204" pitchFamily="34" charset="-122"/>
                <a:cs typeface="Helvetica Neue"/>
                <a:sym typeface="Helvetica Neue"/>
              </a:rPr>
              <a:t> 超网络                  </a:t>
            </a:r>
            <a:endParaRPr kumimoji="0" lang="zh-CN" altLang="en-US" sz="14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Helvetica Neue"/>
              <a:sym typeface="Helvetica Neue"/>
            </a:endParaRPr>
          </a:p>
        </p:txBody>
      </p:sp>
      <p:sp>
        <p:nvSpPr>
          <p:cNvPr id="9" name="箭头: 右 8">
            <a:extLst>
              <a:ext uri="{FF2B5EF4-FFF2-40B4-BE49-F238E27FC236}">
                <a16:creationId xmlns:a16="http://schemas.microsoft.com/office/drawing/2014/main" id="{C0DF42FC-F5E3-1E5A-A4E0-A758A51C7C86}"/>
              </a:ext>
            </a:extLst>
          </p:cNvPr>
          <p:cNvSpPr/>
          <p:nvPr/>
        </p:nvSpPr>
        <p:spPr>
          <a:xfrm>
            <a:off x="2236061" y="4187978"/>
            <a:ext cx="1214302" cy="133693"/>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文本框 9">
            <a:extLst>
              <a:ext uri="{FF2B5EF4-FFF2-40B4-BE49-F238E27FC236}">
                <a16:creationId xmlns:a16="http://schemas.microsoft.com/office/drawing/2014/main" id="{72EA19DB-74F0-02E8-B66D-6D2E33C55B60}"/>
              </a:ext>
            </a:extLst>
          </p:cNvPr>
          <p:cNvSpPr txBox="1"/>
          <p:nvPr/>
        </p:nvSpPr>
        <p:spPr>
          <a:xfrm>
            <a:off x="2590622" y="3957162"/>
            <a:ext cx="49050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200" b="1" dirty="0">
                <a:solidFill>
                  <a:srgbClr val="C00000"/>
                </a:solidFill>
                <a:latin typeface="Times New Roman" panose="02020603050405020304" pitchFamily="18" charset="0"/>
                <a:ea typeface="微软雅黑" panose="020B0503020204020204" pitchFamily="34" charset="-122"/>
                <a:cs typeface="+mn-ea"/>
                <a:sym typeface="Times New Roman" panose="02020603050405020304" pitchFamily="18" charset="0"/>
              </a:rPr>
              <a:t>提升</a:t>
            </a:r>
            <a:endParaRPr lang="zh-CN" altLang="en-US" sz="1200" dirty="0">
              <a:solidFill>
                <a:srgbClr val="C00000"/>
              </a:solidFill>
            </a:endParaRPr>
          </a:p>
        </p:txBody>
      </p:sp>
      <p:sp>
        <p:nvSpPr>
          <p:cNvPr id="11" name="Rectangle 48">
            <a:extLst>
              <a:ext uri="{FF2B5EF4-FFF2-40B4-BE49-F238E27FC236}">
                <a16:creationId xmlns:a16="http://schemas.microsoft.com/office/drawing/2014/main" id="{3AB033E7-1233-E2EB-A22F-9FA141ACBA75}"/>
              </a:ext>
            </a:extLst>
          </p:cNvPr>
          <p:cNvSpPr/>
          <p:nvPr/>
        </p:nvSpPr>
        <p:spPr>
          <a:xfrm>
            <a:off x="302227" y="1612489"/>
            <a:ext cx="5369701" cy="4094353"/>
          </a:xfrm>
          <a:prstGeom prst="rect">
            <a:avLst/>
          </a:prstGeom>
          <a:noFill/>
          <a:ln w="12700">
            <a:solidFill>
              <a:srgbClr val="0D2381"/>
            </a:solidFill>
          </a:ln>
        </p:spPr>
        <p:txBody>
          <a:bodyPr wrap="square" lIns="0" tIns="0" rIns="0" bIns="0" rtlCol="0" anchor="ctr">
            <a:noAutofit/>
          </a:bodyPr>
          <a:lstStyle/>
          <a:p>
            <a:pPr algn="ctr">
              <a:defRPr/>
            </a:pPr>
            <a:endParaRPr kumimoji="1" lang="zh-CN" altLang="en-US" sz="1600" b="1" dirty="0">
              <a:solidFill>
                <a:srgbClr val="0D238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 name="Rectangle 48">
            <a:extLst>
              <a:ext uri="{FF2B5EF4-FFF2-40B4-BE49-F238E27FC236}">
                <a16:creationId xmlns:a16="http://schemas.microsoft.com/office/drawing/2014/main" id="{82E8A581-1683-4CB7-619B-1DAE1593BF28}"/>
              </a:ext>
            </a:extLst>
          </p:cNvPr>
          <p:cNvSpPr/>
          <p:nvPr/>
        </p:nvSpPr>
        <p:spPr>
          <a:xfrm>
            <a:off x="6000676" y="1612489"/>
            <a:ext cx="6015867" cy="4094354"/>
          </a:xfrm>
          <a:prstGeom prst="rect">
            <a:avLst/>
          </a:prstGeom>
          <a:noFill/>
          <a:ln w="12700">
            <a:solidFill>
              <a:srgbClr val="0D2381"/>
            </a:solidFill>
          </a:ln>
        </p:spPr>
        <p:txBody>
          <a:bodyPr wrap="square" lIns="0" tIns="0" rIns="0" bIns="0" rtlCol="0" anchor="ctr">
            <a:noAutofit/>
          </a:bodyPr>
          <a:lstStyle/>
          <a:p>
            <a:pPr algn="ctr">
              <a:defRPr/>
            </a:pPr>
            <a:endParaRPr kumimoji="1" lang="zh-CN" altLang="en-US" sz="1600" b="1" dirty="0">
              <a:solidFill>
                <a:srgbClr val="0D238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3" name="Picture 6">
            <a:extLst>
              <a:ext uri="{FF2B5EF4-FFF2-40B4-BE49-F238E27FC236}">
                <a16:creationId xmlns:a16="http://schemas.microsoft.com/office/drawing/2014/main" id="{812FDFF1-ED76-388E-45DE-51B1472CB1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42" y="4597489"/>
            <a:ext cx="1687696" cy="103080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35339C79-0D8F-A1FD-474B-640B16A673A1}"/>
              </a:ext>
            </a:extLst>
          </p:cNvPr>
          <p:cNvSpPr txBox="1"/>
          <p:nvPr/>
        </p:nvSpPr>
        <p:spPr>
          <a:xfrm>
            <a:off x="1047634" y="4884617"/>
            <a:ext cx="1360877" cy="461665"/>
          </a:xfrm>
          <a:prstGeom prst="rect">
            <a:avLst/>
          </a:prstGeom>
          <a:solidFill>
            <a:schemeClr val="bg1">
              <a:alpha val="40000"/>
            </a:schemeClr>
          </a:solidFill>
        </p:spPr>
        <p:txBody>
          <a:bodyPr wrap="square" rtlCol="0">
            <a:spAutoFit/>
          </a:bodyPr>
          <a:lstStyle/>
          <a:p>
            <a:r>
              <a:rPr lang="zh-CN" altLang="en-US" sz="1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改进决策框架，减少分配方差</a:t>
            </a:r>
          </a:p>
        </p:txBody>
      </p:sp>
      <p:pic>
        <p:nvPicPr>
          <p:cNvPr id="16" name="Picture 8">
            <a:extLst>
              <a:ext uri="{FF2B5EF4-FFF2-40B4-BE49-F238E27FC236}">
                <a16:creationId xmlns:a16="http://schemas.microsoft.com/office/drawing/2014/main" id="{B19A2C8F-DDF7-C47B-2826-A215C46AB0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7939" y="4646762"/>
            <a:ext cx="2004274" cy="983869"/>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B8ADB237-5404-7571-953E-550705D4FBB8}"/>
              </a:ext>
            </a:extLst>
          </p:cNvPr>
          <p:cNvSpPr txBox="1"/>
          <p:nvPr/>
        </p:nvSpPr>
        <p:spPr>
          <a:xfrm>
            <a:off x="3106917" y="4993292"/>
            <a:ext cx="2520615" cy="276999"/>
          </a:xfrm>
          <a:prstGeom prst="rect">
            <a:avLst/>
          </a:prstGeom>
          <a:solidFill>
            <a:schemeClr val="bg1">
              <a:alpha val="40000"/>
            </a:schemeClr>
          </a:solidFill>
        </p:spPr>
        <p:txBody>
          <a:bodyPr wrap="square" rtlCol="0">
            <a:spAutoFit/>
          </a:bodyPr>
          <a:lstStyle/>
          <a:p>
            <a:r>
              <a:rPr lang="en-US" altLang="zh-CN" sz="1200"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SPO</a:t>
            </a:r>
            <a:r>
              <a:rPr lang="zh-CN" altLang="en-US" sz="1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方案显著减少城市误漏补</a:t>
            </a:r>
          </a:p>
        </p:txBody>
      </p:sp>
      <p:sp>
        <p:nvSpPr>
          <p:cNvPr id="22" name="文本框 21">
            <a:extLst>
              <a:ext uri="{FF2B5EF4-FFF2-40B4-BE49-F238E27FC236}">
                <a16:creationId xmlns:a16="http://schemas.microsoft.com/office/drawing/2014/main" id="{40DF767A-E247-3403-8179-7857C5511912}"/>
              </a:ext>
            </a:extLst>
          </p:cNvPr>
          <p:cNvSpPr txBox="1"/>
          <p:nvPr/>
        </p:nvSpPr>
        <p:spPr>
          <a:xfrm>
            <a:off x="6864694" y="4215125"/>
            <a:ext cx="161314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Helvetica Neue"/>
              </a:rPr>
              <a:t>决策约束</a:t>
            </a:r>
            <a:endParaRPr kumimoji="0" lang="zh-CN" altLang="en-US" sz="14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cs typeface="Times New Roman" panose="02020603050405020304" pitchFamily="18" charset="0"/>
              <a:sym typeface="Helvetica Neue"/>
            </a:endParaRPr>
          </a:p>
        </p:txBody>
      </p:sp>
      <p:sp>
        <p:nvSpPr>
          <p:cNvPr id="23" name="文本框 22">
            <a:extLst>
              <a:ext uri="{FF2B5EF4-FFF2-40B4-BE49-F238E27FC236}">
                <a16:creationId xmlns:a16="http://schemas.microsoft.com/office/drawing/2014/main" id="{31E64EF0-3E8A-2855-C49A-BB23D7D29E9A}"/>
              </a:ext>
            </a:extLst>
          </p:cNvPr>
          <p:cNvSpPr txBox="1"/>
          <p:nvPr/>
        </p:nvSpPr>
        <p:spPr>
          <a:xfrm>
            <a:off x="9212394" y="4217588"/>
            <a:ext cx="2727866"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Helvetica Neue"/>
              </a:rPr>
              <a:t>反向调整仿真弹性预测</a:t>
            </a:r>
            <a:endParaRPr kumimoji="0" lang="zh-CN" altLang="en-US" sz="14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cs typeface="Times New Roman" panose="02020603050405020304" pitchFamily="18" charset="0"/>
              <a:sym typeface="Helvetica Neue"/>
            </a:endParaRPr>
          </a:p>
        </p:txBody>
      </p:sp>
      <p:pic>
        <p:nvPicPr>
          <p:cNvPr id="25" name="图片 24">
            <a:extLst>
              <a:ext uri="{FF2B5EF4-FFF2-40B4-BE49-F238E27FC236}">
                <a16:creationId xmlns:a16="http://schemas.microsoft.com/office/drawing/2014/main" id="{E8250CB8-D8A9-0B6F-5BB9-B26592DC7295}"/>
              </a:ext>
            </a:extLst>
          </p:cNvPr>
          <p:cNvPicPr>
            <a:picLocks noChangeAspect="1"/>
          </p:cNvPicPr>
          <p:nvPr/>
        </p:nvPicPr>
        <p:blipFill>
          <a:blip r:embed="rId7"/>
          <a:stretch>
            <a:fillRect/>
          </a:stretch>
        </p:blipFill>
        <p:spPr>
          <a:xfrm>
            <a:off x="6479788" y="4621631"/>
            <a:ext cx="1734424" cy="1034129"/>
          </a:xfrm>
          <a:prstGeom prst="rect">
            <a:avLst/>
          </a:prstGeom>
        </p:spPr>
      </p:pic>
      <p:pic>
        <p:nvPicPr>
          <p:cNvPr id="27" name="图片 26">
            <a:extLst>
              <a:ext uri="{FF2B5EF4-FFF2-40B4-BE49-F238E27FC236}">
                <a16:creationId xmlns:a16="http://schemas.microsoft.com/office/drawing/2014/main" id="{5732188A-0809-FF87-3516-4DBD57FD59B7}"/>
              </a:ext>
            </a:extLst>
          </p:cNvPr>
          <p:cNvPicPr>
            <a:picLocks noChangeAspect="1"/>
          </p:cNvPicPr>
          <p:nvPr/>
        </p:nvPicPr>
        <p:blipFill>
          <a:blip r:embed="rId8"/>
          <a:stretch>
            <a:fillRect/>
          </a:stretch>
        </p:blipFill>
        <p:spPr>
          <a:xfrm>
            <a:off x="9690394" y="4597489"/>
            <a:ext cx="1734423" cy="1112335"/>
          </a:xfrm>
          <a:prstGeom prst="rect">
            <a:avLst/>
          </a:prstGeom>
        </p:spPr>
      </p:pic>
      <p:sp>
        <p:nvSpPr>
          <p:cNvPr id="31" name="文本框 30">
            <a:extLst>
              <a:ext uri="{FF2B5EF4-FFF2-40B4-BE49-F238E27FC236}">
                <a16:creationId xmlns:a16="http://schemas.microsoft.com/office/drawing/2014/main" id="{F70482A2-C785-8205-9FD5-7BED9C6BDFF5}"/>
              </a:ext>
            </a:extLst>
          </p:cNvPr>
          <p:cNvSpPr txBox="1"/>
          <p:nvPr/>
        </p:nvSpPr>
        <p:spPr>
          <a:xfrm>
            <a:off x="10095493" y="4884617"/>
            <a:ext cx="1157465" cy="461665"/>
          </a:xfrm>
          <a:prstGeom prst="rect">
            <a:avLst/>
          </a:prstGeom>
          <a:solidFill>
            <a:schemeClr val="bg1">
              <a:alpha val="60000"/>
            </a:schemeClr>
          </a:solidFill>
        </p:spPr>
        <p:txBody>
          <a:bodyPr wrap="square" rtlCol="0">
            <a:spAutoFit/>
          </a:bodyPr>
          <a:lstStyle/>
          <a:p>
            <a:r>
              <a:rPr lang="zh-CN" altLang="en-US" sz="1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提升分配方案              先验吻合度</a:t>
            </a:r>
          </a:p>
        </p:txBody>
      </p:sp>
      <p:sp>
        <p:nvSpPr>
          <p:cNvPr id="18" name="箭头: 右 8">
            <a:extLst>
              <a:ext uri="{FF2B5EF4-FFF2-40B4-BE49-F238E27FC236}">
                <a16:creationId xmlns:a16="http://schemas.microsoft.com/office/drawing/2014/main" id="{2D519747-5E79-66EA-89D6-4DD0F1FDEA7C}"/>
              </a:ext>
            </a:extLst>
          </p:cNvPr>
          <p:cNvSpPr/>
          <p:nvPr/>
        </p:nvSpPr>
        <p:spPr>
          <a:xfrm>
            <a:off x="8226942" y="4328324"/>
            <a:ext cx="1214302" cy="133693"/>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文本框 19">
            <a:extLst>
              <a:ext uri="{FF2B5EF4-FFF2-40B4-BE49-F238E27FC236}">
                <a16:creationId xmlns:a16="http://schemas.microsoft.com/office/drawing/2014/main" id="{FAC5BC7A-C717-6EB2-172A-6B6C7823EE08}"/>
              </a:ext>
            </a:extLst>
          </p:cNvPr>
          <p:cNvSpPr txBox="1"/>
          <p:nvPr/>
        </p:nvSpPr>
        <p:spPr>
          <a:xfrm>
            <a:off x="8582918" y="4122067"/>
            <a:ext cx="49050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200" b="1" dirty="0">
                <a:solidFill>
                  <a:srgbClr val="C00000"/>
                </a:solidFill>
                <a:latin typeface="Times New Roman" panose="02020603050405020304" pitchFamily="18" charset="0"/>
                <a:ea typeface="微软雅黑" panose="020B0503020204020204" pitchFamily="34" charset="-122"/>
                <a:cs typeface="+mn-ea"/>
                <a:sym typeface="Times New Roman" panose="02020603050405020304" pitchFamily="18" charset="0"/>
              </a:rPr>
              <a:t>修正</a:t>
            </a:r>
            <a:endParaRPr lang="zh-CN" altLang="en-US" sz="1200" dirty="0">
              <a:solidFill>
                <a:srgbClr val="C00000"/>
              </a:solidFill>
            </a:endParaRPr>
          </a:p>
        </p:txBody>
      </p:sp>
      <p:sp>
        <p:nvSpPr>
          <p:cNvPr id="24" name="文本框 23">
            <a:extLst>
              <a:ext uri="{FF2B5EF4-FFF2-40B4-BE49-F238E27FC236}">
                <a16:creationId xmlns:a16="http://schemas.microsoft.com/office/drawing/2014/main" id="{41A3E0F3-9C99-77FA-A440-DDB0B0E449F1}"/>
              </a:ext>
            </a:extLst>
          </p:cNvPr>
          <p:cNvSpPr txBox="1"/>
          <p:nvPr/>
        </p:nvSpPr>
        <p:spPr>
          <a:xfrm>
            <a:off x="6908147" y="4884617"/>
            <a:ext cx="1157465" cy="461665"/>
          </a:xfrm>
          <a:prstGeom prst="rect">
            <a:avLst/>
          </a:prstGeom>
          <a:solidFill>
            <a:schemeClr val="bg1">
              <a:alpha val="60000"/>
            </a:schemeClr>
          </a:solidFill>
        </p:spPr>
        <p:txBody>
          <a:bodyPr wrap="square" rtlCol="0">
            <a:spAutoFit/>
          </a:bodyPr>
          <a:lstStyle/>
          <a:p>
            <a:r>
              <a:rPr lang="zh-CN" altLang="en-US" sz="1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修正弹性曲线      </a:t>
            </a:r>
            <a:endParaRPr lang="en-US" altLang="zh-CN" sz="1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形状</a:t>
            </a:r>
          </a:p>
        </p:txBody>
      </p:sp>
      <p:sp>
        <p:nvSpPr>
          <p:cNvPr id="28" name="矩形 27">
            <a:extLst>
              <a:ext uri="{FF2B5EF4-FFF2-40B4-BE49-F238E27FC236}">
                <a16:creationId xmlns:a16="http://schemas.microsoft.com/office/drawing/2014/main" id="{CC8F714A-64D2-E80A-A79E-EFD9743FC6FE}"/>
              </a:ext>
            </a:extLst>
          </p:cNvPr>
          <p:cNvSpPr/>
          <p:nvPr/>
        </p:nvSpPr>
        <p:spPr bwMode="auto">
          <a:xfrm>
            <a:off x="1" y="5737931"/>
            <a:ext cx="12191998" cy="560016"/>
          </a:xfrm>
          <a:prstGeom prst="rect">
            <a:avLst/>
          </a:prstGeom>
          <a:solidFill>
            <a:schemeClr val="bg1">
              <a:lumMod val="95000"/>
            </a:schemeClr>
          </a:solidFill>
          <a:ln w="6350" algn="ctr">
            <a:noFill/>
            <a:round/>
          </a:ln>
        </p:spPr>
        <p:txBody>
          <a:bodyPr wrap="square" lIns="144000" tIns="36000" rIns="144000" bIns="36000" rtlCol="0" anchor="ctr">
            <a:spAutoFit/>
          </a:bodyPr>
          <a:lstStyle/>
          <a:p>
            <a:pPr algn="ctr">
              <a:lnSpc>
                <a:spcPts val="1860"/>
              </a:lnSpc>
            </a:pPr>
            <a:r>
              <a:rPr lang="zh-CN" altLang="en-US" b="1" dirty="0">
                <a:solidFill>
                  <a:srgbClr val="0070C0"/>
                </a:solidFill>
                <a:latin typeface="Microsoft YaHei" panose="020B0503020204020204" pitchFamily="34" charset="-122"/>
                <a:ea typeface="Microsoft YaHei" panose="020B0503020204020204" pitchFamily="34" charset="-122"/>
              </a:rPr>
              <a:t>离线实验：</a:t>
            </a:r>
            <a:r>
              <a:rPr lang="zh-CN" altLang="en-US" dirty="0">
                <a:solidFill>
                  <a:srgbClr val="0070C0"/>
                </a:solidFill>
                <a:latin typeface="Microsoft YaHei" panose="020B0503020204020204" pitchFamily="34" charset="-122"/>
                <a:ea typeface="Microsoft YaHei" panose="020B0503020204020204" pitchFamily="34" charset="-122"/>
              </a:rPr>
              <a:t>补贴率分配与</a:t>
            </a:r>
            <a:r>
              <a:rPr lang="en-US" altLang="zh-CN"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Score</a:t>
            </a:r>
            <a:r>
              <a:rPr lang="zh-CN" altLang="en-US" b="1" dirty="0">
                <a:solidFill>
                  <a:srgbClr val="0070C0"/>
                </a:solidFill>
                <a:latin typeface="Microsoft YaHei" panose="020B0503020204020204" pitchFamily="34" charset="-122"/>
                <a:ea typeface="Microsoft YaHei" panose="020B0503020204020204" pitchFamily="34" charset="-122"/>
              </a:rPr>
              <a:t>、</a:t>
            </a:r>
            <a:r>
              <a:rPr lang="zh-CN" altLang="en-US" dirty="0">
                <a:solidFill>
                  <a:srgbClr val="0070C0"/>
                </a:solidFill>
                <a:latin typeface="Microsoft YaHei" panose="020B0503020204020204" pitchFamily="34" charset="-122"/>
                <a:ea typeface="Microsoft YaHei" panose="020B0503020204020204" pitchFamily="34" charset="-122"/>
              </a:rPr>
              <a:t>修正后仿真</a:t>
            </a:r>
            <a:r>
              <a:rPr lang="en-US" altLang="zh-CN"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ROI</a:t>
            </a:r>
            <a:r>
              <a:rPr lang="zh-CN" altLang="en-US" b="1" dirty="0">
                <a:solidFill>
                  <a:srgbClr val="0070C0"/>
                </a:solidFill>
                <a:latin typeface="Microsoft YaHei" panose="020B0503020204020204" pitchFamily="34" charset="-122"/>
                <a:ea typeface="Microsoft YaHei" panose="020B0503020204020204" pitchFamily="34" charset="-122"/>
              </a:rPr>
              <a:t>显著正相关</a:t>
            </a:r>
            <a:endParaRPr lang="en-US" altLang="zh-CN" b="1" dirty="0">
              <a:solidFill>
                <a:srgbClr val="0070C0"/>
              </a:solidFill>
              <a:latin typeface="Microsoft YaHei" panose="020B0503020204020204" pitchFamily="34" charset="-122"/>
              <a:ea typeface="Microsoft YaHei" panose="020B0503020204020204" pitchFamily="34" charset="-122"/>
            </a:endParaRPr>
          </a:p>
          <a:p>
            <a:pPr algn="ctr">
              <a:lnSpc>
                <a:spcPts val="1860"/>
              </a:lnSpc>
            </a:pPr>
            <a:r>
              <a:rPr lang="zh-CN" altLang="en-US" b="1" dirty="0">
                <a:solidFill>
                  <a:srgbClr val="0070C0"/>
                </a:solidFill>
                <a:latin typeface="Microsoft YaHei" panose="020B0503020204020204" pitchFamily="34" charset="-122"/>
                <a:ea typeface="Microsoft YaHei" panose="020B0503020204020204" pitchFamily="34" charset="-122"/>
              </a:rPr>
              <a:t>上线实验：</a:t>
            </a:r>
            <a:r>
              <a:rPr lang="zh-CN" altLang="en-US" dirty="0">
                <a:solidFill>
                  <a:srgbClr val="0070C0"/>
                </a:solidFill>
                <a:latin typeface="Microsoft YaHei" panose="020B0503020204020204" pitchFamily="34" charset="-122"/>
                <a:ea typeface="Microsoft YaHei" panose="020B0503020204020204" pitchFamily="34" charset="-122"/>
              </a:rPr>
              <a:t>为期</a:t>
            </a:r>
            <a:r>
              <a:rPr lang="en-US" altLang="zh-CN"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13</a:t>
            </a:r>
            <a:r>
              <a:rPr lang="zh-CN" altLang="en-US" dirty="0">
                <a:solidFill>
                  <a:srgbClr val="0070C0"/>
                </a:solidFill>
                <a:latin typeface="Microsoft YaHei" panose="020B0503020204020204" pitchFamily="34" charset="-122"/>
                <a:ea typeface="Microsoft YaHei" panose="020B0503020204020204" pitchFamily="34" charset="-122"/>
              </a:rPr>
              <a:t>天，测试城市修正</a:t>
            </a:r>
            <a:r>
              <a:rPr lang="zh-CN" altLang="en-US" b="1" dirty="0">
                <a:solidFill>
                  <a:srgbClr val="0070C0"/>
                </a:solidFill>
                <a:latin typeface="Microsoft YaHei" panose="020B0503020204020204" pitchFamily="34" charset="-122"/>
                <a:ea typeface="Microsoft YaHei" panose="020B0503020204020204" pitchFamily="34" charset="-122"/>
              </a:rPr>
              <a:t>网出人均</a:t>
            </a:r>
            <a:r>
              <a:rPr lang="en-US" altLang="zh-CN" b="1"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GMV</a:t>
            </a:r>
            <a:r>
              <a:rPr lang="zh-CN" altLang="en-US" b="1" dirty="0">
                <a:solidFill>
                  <a:srgbClr val="0070C0"/>
                </a:solidFill>
                <a:latin typeface="Microsoft YaHei" panose="020B0503020204020204" pitchFamily="34" charset="-122"/>
                <a:ea typeface="Microsoft YaHei" panose="020B0503020204020204" pitchFamily="34" charset="-122"/>
              </a:rPr>
              <a:t>提升</a:t>
            </a:r>
            <a:r>
              <a:rPr lang="en-US" altLang="zh-CN" b="1"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0.33%</a:t>
            </a:r>
          </a:p>
        </p:txBody>
      </p:sp>
      <p:sp>
        <p:nvSpPr>
          <p:cNvPr id="14" name="矩形 13">
            <a:extLst>
              <a:ext uri="{FF2B5EF4-FFF2-40B4-BE49-F238E27FC236}">
                <a16:creationId xmlns:a16="http://schemas.microsoft.com/office/drawing/2014/main" id="{A1A8E155-5052-AB6D-D0CE-9C9F5560848B}"/>
              </a:ext>
            </a:extLst>
          </p:cNvPr>
          <p:cNvSpPr/>
          <p:nvPr/>
        </p:nvSpPr>
        <p:spPr bwMode="auto">
          <a:xfrm>
            <a:off x="262538" y="966562"/>
            <a:ext cx="11929461" cy="488201"/>
          </a:xfrm>
          <a:prstGeom prst="rect">
            <a:avLst/>
          </a:prstGeom>
          <a:solidFill>
            <a:schemeClr val="bg1">
              <a:lumMod val="95000"/>
            </a:schemeClr>
          </a:solidFill>
          <a:ln w="6350" algn="ctr">
            <a:noFill/>
            <a:round/>
          </a:ln>
        </p:spPr>
        <p:txBody>
          <a:bodyPr wrap="square" lIns="144000" tIns="36000" rIns="144000" bIns="36000" rtlCol="0" anchor="ctr">
            <a:spAutoFit/>
          </a:bodyPr>
          <a:lstStyle/>
          <a:p>
            <a:pPr fontAlgn="base">
              <a:spcBef>
                <a:spcPts val="300"/>
              </a:spcBef>
              <a:spcAft>
                <a:spcPts val="300"/>
              </a:spcAft>
              <a:defRPr/>
            </a:pPr>
            <a:r>
              <a:rPr lang="zh-CN" altLang="en-US" sz="27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构建资源分配业务预测</a:t>
            </a:r>
            <a:r>
              <a:rPr lang="en-US" altLang="zh-CN" sz="27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a:t>
            </a:r>
            <a:r>
              <a:rPr lang="zh-CN" altLang="en-US" sz="27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决策端到端框架，有效矫正仿真模型并结合专家经验</a:t>
            </a:r>
            <a:endParaRPr lang="en-US" altLang="zh-CN" sz="27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12850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盖亚科研合作计划">
            <a:extLst>
              <a:ext uri="{FF2B5EF4-FFF2-40B4-BE49-F238E27FC236}">
                <a16:creationId xmlns:a16="http://schemas.microsoft.com/office/drawing/2014/main" id="{A9C53E2F-AC98-0DE9-A1BC-43A6CB5F9675}"/>
              </a:ext>
            </a:extLst>
          </p:cNvPr>
          <p:cNvSpPr txBox="1">
            <a:spLocks/>
          </p:cNvSpPr>
          <p:nvPr/>
        </p:nvSpPr>
        <p:spPr>
          <a:xfrm>
            <a:off x="302227" y="185447"/>
            <a:ext cx="6832864" cy="54487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normAutofit/>
          </a:bodyPr>
          <a:lstStyle>
            <a:lvl1pPr marL="0" marR="0" indent="0" algn="l" defTabSz="825500" rtl="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DFP King Gothic GB Semibold"/>
                <a:ea typeface="DFP King Gothic GB Semibold"/>
                <a:cs typeface="DFP King Gothic GB Semibold"/>
                <a:sym typeface="DFP King Gothic GB Semibold"/>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lang="zh-CN" altLang="en-US" sz="2667" kern="0" dirty="0">
                <a:latin typeface="Microsoft YaHei" panose="020B0503020204020204" pitchFamily="34" charset="-122"/>
                <a:ea typeface="Microsoft YaHei" panose="020B0503020204020204" pitchFamily="34" charset="-122"/>
              </a:rPr>
              <a:t>新的业务难点</a:t>
            </a:r>
            <a:endParaRPr kumimoji="0" lang="zh-CN" altLang="en-US"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endParaRPr>
          </a:p>
        </p:txBody>
      </p:sp>
      <p:sp>
        <p:nvSpPr>
          <p:cNvPr id="3" name="文本占位符 2">
            <a:extLst>
              <a:ext uri="{FF2B5EF4-FFF2-40B4-BE49-F238E27FC236}">
                <a16:creationId xmlns:a16="http://schemas.microsoft.com/office/drawing/2014/main" id="{165C0DF0-E1B3-167C-A591-1D78CB2BBAE7}"/>
              </a:ext>
            </a:extLst>
          </p:cNvPr>
          <p:cNvSpPr txBox="1"/>
          <p:nvPr/>
        </p:nvSpPr>
        <p:spPr>
          <a:xfrm>
            <a:off x="637310" y="1371601"/>
            <a:ext cx="10889673" cy="4664076"/>
          </a:xfrm>
          <a:prstGeom prst="rect">
            <a:avLst/>
          </a:prstGeom>
        </p:spPr>
        <p:txBody>
          <a:bodyPr lIns="45720" tIns="22860" rIns="45720" bIns="2286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30000"/>
              </a:lnSpc>
              <a:buNone/>
              <a:defRPr/>
            </a:pPr>
            <a:r>
              <a:rPr kumimoji="1" lang="zh-CN" altLang="en-US" sz="1867"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rPr>
              <a:t>技术方案</a:t>
            </a:r>
            <a:r>
              <a:rPr kumimoji="1" lang="en-US" altLang="zh-CN" sz="1867"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rPr>
              <a:t>/</a:t>
            </a:r>
            <a:r>
              <a:rPr kumimoji="1" lang="zh-CN" altLang="en-US" sz="1867"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rPr>
              <a:t>学术布局</a:t>
            </a:r>
            <a:r>
              <a:rPr kumimoji="1" lang="en-US" altLang="zh-CN" sz="1867"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rPr>
              <a:t>/</a:t>
            </a:r>
            <a:r>
              <a:rPr kumimoji="1" lang="zh-CN" altLang="en-US" sz="1867"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rPr>
              <a:t>落地应用等</a:t>
            </a:r>
          </a:p>
          <a:p>
            <a:pPr marL="0" indent="0" defTabSz="914377">
              <a:lnSpc>
                <a:spcPct val="130000"/>
              </a:lnSpc>
              <a:buNone/>
              <a:defRPr/>
            </a:pPr>
            <a:endParaRPr kumimoji="1" lang="en-US" altLang="zh-CN" sz="1867"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endParaRPr>
          </a:p>
          <a:p>
            <a:pPr marL="0" indent="0" defTabSz="914377">
              <a:lnSpc>
                <a:spcPct val="130000"/>
              </a:lnSpc>
              <a:buNone/>
              <a:defRPr/>
            </a:pPr>
            <a:endParaRPr kumimoji="1" lang="en-US" altLang="zh-CN" sz="1867"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endParaRPr>
          </a:p>
          <a:p>
            <a:pPr marL="0" indent="0" defTabSz="914377">
              <a:lnSpc>
                <a:spcPct val="130000"/>
              </a:lnSpc>
              <a:buNone/>
              <a:defRPr/>
            </a:pPr>
            <a:endParaRPr kumimoji="1" lang="en-US" altLang="zh-CN" sz="1867"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endParaRPr>
          </a:p>
          <a:p>
            <a:pPr marL="0" indent="0" defTabSz="914377">
              <a:lnSpc>
                <a:spcPct val="130000"/>
              </a:lnSpc>
              <a:buNone/>
              <a:defRPr/>
            </a:pPr>
            <a:endParaRPr kumimoji="1" lang="en-US" altLang="zh-CN" sz="1867" dirty="0">
              <a:solidFill>
                <a:prstClr val="black">
                  <a:lumMod val="85000"/>
                  <a:lumOff val="15000"/>
                </a:prstClr>
              </a:solidFill>
              <a:latin typeface="Microsoft YaHei" panose="020B0503020204020204" pitchFamily="34" charset="-122"/>
              <a:ea typeface="Microsoft YaHei" panose="020B0503020204020204" pitchFamily="34" charset="-122"/>
              <a:sym typeface="PingFang SC Regular"/>
            </a:endParaRPr>
          </a:p>
          <a:p>
            <a:pPr marL="0" indent="0" defTabSz="914377">
              <a:lnSpc>
                <a:spcPct val="130000"/>
              </a:lnSpc>
              <a:buNone/>
              <a:defRPr/>
            </a:pPr>
            <a:endParaRPr kumimoji="1" lang="en-US" altLang="zh-CN" sz="1867"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a:p>
            <a:pPr marL="0" indent="0" defTabSz="914377">
              <a:lnSpc>
                <a:spcPct val="130000"/>
              </a:lnSpc>
              <a:buNone/>
              <a:defRPr/>
            </a:pPr>
            <a:endParaRPr kumimoji="1" lang="en-US" altLang="zh-CN" sz="1867"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a:p>
            <a:pPr marL="0" indent="0" defTabSz="914377">
              <a:lnSpc>
                <a:spcPct val="130000"/>
              </a:lnSpc>
              <a:buNone/>
              <a:defRPr/>
            </a:pPr>
            <a:endParaRPr kumimoji="1" lang="en-US" altLang="zh-CN" sz="1867"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a:p>
            <a:pPr marL="0" indent="0" defTabSz="914377">
              <a:lnSpc>
                <a:spcPct val="130000"/>
              </a:lnSpc>
              <a:buNone/>
              <a:defRPr/>
            </a:pPr>
            <a:endParaRPr kumimoji="1" lang="en-US" altLang="zh-CN" sz="1867"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a:p>
            <a:pPr marL="0" indent="0" defTabSz="914377">
              <a:lnSpc>
                <a:spcPct val="130000"/>
              </a:lnSpc>
              <a:buNone/>
              <a:defRPr/>
            </a:pPr>
            <a:endParaRPr kumimoji="1" lang="en-US" altLang="zh-CN" sz="1867"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a:p>
            <a:pPr marL="0" indent="0" defTabSz="914377">
              <a:lnSpc>
                <a:spcPct val="130000"/>
              </a:lnSpc>
              <a:buNone/>
              <a:defRPr/>
            </a:pPr>
            <a:endParaRPr kumimoji="1" lang="zh-CN" altLang="en-US" sz="1867" dirty="0">
              <a:solidFill>
                <a:prstClr val="black">
                  <a:lumMod val="85000"/>
                  <a:lumOff val="15000"/>
                </a:prstClr>
              </a:solidFill>
              <a:latin typeface="Microsoft YaHei" panose="020B0503020204020204" pitchFamily="34" charset="-122"/>
              <a:ea typeface="Microsoft YaHei" panose="020B0503020204020204" pitchFamily="34" charset="-122"/>
              <a:sym typeface="Helvetica Neue"/>
            </a:endParaRPr>
          </a:p>
        </p:txBody>
      </p:sp>
      <p:sp>
        <p:nvSpPr>
          <p:cNvPr id="4" name="矩形 3">
            <a:extLst>
              <a:ext uri="{FF2B5EF4-FFF2-40B4-BE49-F238E27FC236}">
                <a16:creationId xmlns:a16="http://schemas.microsoft.com/office/drawing/2014/main" id="{F1F6CC69-9DE0-4F97-CC6D-3796BD457332}"/>
              </a:ext>
            </a:extLst>
          </p:cNvPr>
          <p:cNvSpPr/>
          <p:nvPr/>
        </p:nvSpPr>
        <p:spPr>
          <a:xfrm>
            <a:off x="0" y="812518"/>
            <a:ext cx="12192000" cy="5721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2740" hangingPunct="0"/>
            <a:endParaRPr kumimoji="1" lang="zh-CN" altLang="en-US" sz="1467" b="1" kern="0">
              <a:solidFill>
                <a:prstClr val="white"/>
              </a:solidFill>
              <a:latin typeface="Microsoft YaHei" panose="020B0503020204020204" pitchFamily="34" charset="-122"/>
              <a:ea typeface="Microsoft YaHei" panose="020B0503020204020204" pitchFamily="34" charset="-122"/>
              <a:sym typeface="Helvetica Neue"/>
            </a:endParaRPr>
          </a:p>
        </p:txBody>
      </p:sp>
      <p:sp>
        <p:nvSpPr>
          <p:cNvPr id="5" name="矩形 4">
            <a:extLst>
              <a:ext uri="{FF2B5EF4-FFF2-40B4-BE49-F238E27FC236}">
                <a16:creationId xmlns:a16="http://schemas.microsoft.com/office/drawing/2014/main" id="{8335E93C-2726-7BE4-EA59-F6BD2E85C068}"/>
              </a:ext>
            </a:extLst>
          </p:cNvPr>
          <p:cNvSpPr/>
          <p:nvPr/>
        </p:nvSpPr>
        <p:spPr>
          <a:xfrm>
            <a:off x="2628702" y="2955505"/>
            <a:ext cx="1089858" cy="11084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3130" rtl="0" eaLnBrk="1" fontAlgn="auto" latinLnBrk="0" hangingPunct="1">
              <a:lnSpc>
                <a:spcPct val="100000"/>
              </a:lnSpc>
              <a:spcBef>
                <a:spcPts val="0"/>
              </a:spcBef>
              <a:spcAft>
                <a:spcPts val="0"/>
              </a:spcAft>
              <a:buClrTx/>
              <a:buSzTx/>
              <a:buFontTx/>
              <a:buNone/>
              <a:tabLst/>
            </a:pPr>
            <a:endParaRPr kumimoji="0" lang="zh-CN" altLang="en-US" sz="1900" b="0" i="0" u="none" strike="noStrike" kern="120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6" name="矩形 5">
            <a:extLst>
              <a:ext uri="{FF2B5EF4-FFF2-40B4-BE49-F238E27FC236}">
                <a16:creationId xmlns:a16="http://schemas.microsoft.com/office/drawing/2014/main" id="{F278F55F-1B85-C3CC-AD28-74DA675BEC92}"/>
              </a:ext>
            </a:extLst>
          </p:cNvPr>
          <p:cNvSpPr/>
          <p:nvPr/>
        </p:nvSpPr>
        <p:spPr>
          <a:xfrm>
            <a:off x="1479306" y="2947236"/>
            <a:ext cx="1060694" cy="11084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3130" rtl="0" eaLnBrk="1" fontAlgn="auto" latinLnBrk="0" hangingPunct="1">
              <a:lnSpc>
                <a:spcPct val="100000"/>
              </a:lnSpc>
              <a:spcBef>
                <a:spcPts val="0"/>
              </a:spcBef>
              <a:spcAft>
                <a:spcPts val="0"/>
              </a:spcAft>
              <a:buClrTx/>
              <a:buSzTx/>
              <a:buFontTx/>
              <a:buNone/>
              <a:tabLst/>
            </a:pPr>
            <a:endParaRPr kumimoji="0" lang="zh-CN" altLang="en-US" sz="1900" b="0" i="0" u="none" strike="noStrike" kern="120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7" name="矩形 6">
            <a:extLst>
              <a:ext uri="{FF2B5EF4-FFF2-40B4-BE49-F238E27FC236}">
                <a16:creationId xmlns:a16="http://schemas.microsoft.com/office/drawing/2014/main" id="{2371DFAA-D721-B838-D582-61E4CA9609CB}"/>
              </a:ext>
            </a:extLst>
          </p:cNvPr>
          <p:cNvSpPr/>
          <p:nvPr/>
        </p:nvSpPr>
        <p:spPr bwMode="auto">
          <a:xfrm>
            <a:off x="378674" y="888442"/>
            <a:ext cx="11253864" cy="503590"/>
          </a:xfrm>
          <a:prstGeom prst="rect">
            <a:avLst/>
          </a:prstGeom>
          <a:solidFill>
            <a:schemeClr val="bg1">
              <a:lumMod val="95000"/>
            </a:schemeClr>
          </a:solidFill>
          <a:ln w="6350" algn="ctr">
            <a:noFill/>
            <a:round/>
            <a:headEnd/>
            <a:tailEnd/>
          </a:ln>
        </p:spPr>
        <p:txBody>
          <a:bodyPr wrap="square" lIns="144000" tIns="36000" rIns="144000" bIns="36000" rtlCol="0" anchor="ctr">
            <a:spAutoFit/>
          </a:bodyPr>
          <a:lstStyle/>
          <a:p>
            <a:pPr defTabSz="914400" fontAlgn="base">
              <a:spcBef>
                <a:spcPts val="300"/>
              </a:spcBef>
              <a:spcAft>
                <a:spcPts val="300"/>
              </a:spcAft>
              <a:defRPr/>
            </a:pPr>
            <a:r>
              <a:rPr lang="zh-CN" altLang="en-US"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宏观</a:t>
            </a:r>
            <a:r>
              <a:rPr lang="en-US" altLang="zh-CN"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a:t>
            </a:r>
            <a:r>
              <a:rPr lang="zh-CN" altLang="en-US"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微观决策存在不同的资源约束，多个决策目标难平衡</a:t>
            </a:r>
            <a:endParaRPr lang="en-US" altLang="zh-CN" sz="28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endParaRPr>
          </a:p>
        </p:txBody>
      </p:sp>
      <p:sp>
        <p:nvSpPr>
          <p:cNvPr id="8" name="灯片编号占位符 1">
            <a:extLst>
              <a:ext uri="{FF2B5EF4-FFF2-40B4-BE49-F238E27FC236}">
                <a16:creationId xmlns:a16="http://schemas.microsoft.com/office/drawing/2014/main" id="{E2A38E2D-E0FD-B171-000C-500224717ED1}"/>
              </a:ext>
            </a:extLst>
          </p:cNvPr>
          <p:cNvSpPr txBox="1">
            <a:spLocks/>
          </p:cNvSpPr>
          <p:nvPr/>
        </p:nvSpPr>
        <p:spPr>
          <a:xfrm>
            <a:off x="8086261" y="6370457"/>
            <a:ext cx="3962400" cy="45878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5ADBBB-38D6-3F43-99AD-1712D3ED35FA}" type="slidenum">
              <a:rPr kumimoji="1" lang="zh-CN" altLang="en-US" smtClean="0">
                <a:latin typeface="Microsoft YaHei" panose="020B0503020204020204" pitchFamily="34" charset="-122"/>
                <a:ea typeface="Microsoft YaHei" panose="020B0503020204020204" pitchFamily="34" charset="-122"/>
                <a:sym typeface="Times New Roman" panose="02020603050405020304" pitchFamily="18" charset="0"/>
              </a:rPr>
              <a:pPr/>
              <a:t>7</a:t>
            </a:fld>
            <a:endParaRPr kumimoji="1" lang="zh-CN" altLang="en-US">
              <a:latin typeface="Microsoft YaHei" panose="020B0503020204020204" pitchFamily="34" charset="-122"/>
              <a:ea typeface="Microsoft YaHei" panose="020B0503020204020204" pitchFamily="34" charset="-122"/>
              <a:sym typeface="Times New Roman" panose="02020603050405020304" pitchFamily="18" charset="0"/>
            </a:endParaRPr>
          </a:p>
        </p:txBody>
      </p:sp>
      <p:pic>
        <p:nvPicPr>
          <p:cNvPr id="9" name="图片 8">
            <a:extLst>
              <a:ext uri="{FF2B5EF4-FFF2-40B4-BE49-F238E27FC236}">
                <a16:creationId xmlns:a16="http://schemas.microsoft.com/office/drawing/2014/main" id="{15530CFE-2CB3-3E32-F1CF-84CBFE2C7BB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770" r="-18039" b="-15757"/>
          <a:stretch/>
        </p:blipFill>
        <p:spPr bwMode="auto">
          <a:xfrm>
            <a:off x="1507659" y="4326151"/>
            <a:ext cx="2576661" cy="1322809"/>
          </a:xfrm>
          <a:custGeom>
            <a:avLst/>
            <a:gdLst>
              <a:gd name="connsiteX0" fmla="*/ 0 w 2722384"/>
              <a:gd name="connsiteY0" fmla="*/ 0 h 1165685"/>
              <a:gd name="connsiteX1" fmla="*/ 2722384 w 2722384"/>
              <a:gd name="connsiteY1" fmla="*/ 0 h 1165685"/>
              <a:gd name="connsiteX2" fmla="*/ 2722384 w 2722384"/>
              <a:gd name="connsiteY2" fmla="*/ 982537 h 1165685"/>
              <a:gd name="connsiteX3" fmla="*/ 2113551 w 2722384"/>
              <a:gd name="connsiteY3" fmla="*/ 982537 h 1165685"/>
              <a:gd name="connsiteX4" fmla="*/ 2113551 w 2722384"/>
              <a:gd name="connsiteY4" fmla="*/ 1165685 h 1165685"/>
              <a:gd name="connsiteX5" fmla="*/ 0 w 2722384"/>
              <a:gd name="connsiteY5" fmla="*/ 1165685 h 116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2384" h="1165685">
                <a:moveTo>
                  <a:pt x="0" y="0"/>
                </a:moveTo>
                <a:lnTo>
                  <a:pt x="2722384" y="0"/>
                </a:lnTo>
                <a:lnTo>
                  <a:pt x="2722384" y="982537"/>
                </a:lnTo>
                <a:lnTo>
                  <a:pt x="2113551" y="982537"/>
                </a:lnTo>
                <a:lnTo>
                  <a:pt x="2113551" y="1165685"/>
                </a:lnTo>
                <a:lnTo>
                  <a:pt x="0" y="1165685"/>
                </a:lnTo>
                <a:close/>
              </a:path>
            </a:pathLst>
          </a:cu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矩形: 圆角 9">
            <a:extLst>
              <a:ext uri="{FF2B5EF4-FFF2-40B4-BE49-F238E27FC236}">
                <a16:creationId xmlns:a16="http://schemas.microsoft.com/office/drawing/2014/main" id="{3C114845-1C72-CC14-39F0-3B8C7379C660}"/>
              </a:ext>
            </a:extLst>
          </p:cNvPr>
          <p:cNvSpPr/>
          <p:nvPr/>
        </p:nvSpPr>
        <p:spPr>
          <a:xfrm>
            <a:off x="2732943" y="3141493"/>
            <a:ext cx="909405" cy="350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重大事件</a:t>
            </a:r>
          </a:p>
        </p:txBody>
      </p:sp>
      <p:sp>
        <p:nvSpPr>
          <p:cNvPr id="11" name="矩形: 圆角 10">
            <a:extLst>
              <a:ext uri="{FF2B5EF4-FFF2-40B4-BE49-F238E27FC236}">
                <a16:creationId xmlns:a16="http://schemas.microsoft.com/office/drawing/2014/main" id="{0D41C6AD-5680-7463-9F8F-6AA15FE4B2CA}"/>
              </a:ext>
            </a:extLst>
          </p:cNvPr>
          <p:cNvSpPr/>
          <p:nvPr/>
        </p:nvSpPr>
        <p:spPr>
          <a:xfrm>
            <a:off x="1562522" y="3153837"/>
            <a:ext cx="909405" cy="350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indent="0" algn="ctr" fontAlgn="auto">
              <a:lnSpc>
                <a:spcPct val="100000"/>
              </a:lnSpc>
              <a:spcBef>
                <a:spcPts val="0"/>
              </a:spcBef>
              <a:spcAft>
                <a:spcPts val="0"/>
              </a:spcAft>
              <a:buClrTx/>
              <a:buSzTx/>
              <a:buFontTx/>
              <a:buNone/>
              <a:tabLst/>
            </a:pPr>
            <a:r>
              <a:rPr lang="zh-CN" altLang="en-US" sz="12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时空特征</a:t>
            </a:r>
            <a:endParaRPr lang="zh-CN" altLang="en-US" sz="12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12" name="矩形 11">
            <a:extLst>
              <a:ext uri="{FF2B5EF4-FFF2-40B4-BE49-F238E27FC236}">
                <a16:creationId xmlns:a16="http://schemas.microsoft.com/office/drawing/2014/main" id="{BB3A2065-9FE0-887B-066C-25A9868D6D1A}"/>
              </a:ext>
            </a:extLst>
          </p:cNvPr>
          <p:cNvSpPr/>
          <p:nvPr/>
        </p:nvSpPr>
        <p:spPr>
          <a:xfrm>
            <a:off x="1507659" y="4744983"/>
            <a:ext cx="2160101" cy="358711"/>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3130" rtl="0" eaLnBrk="1" fontAlgn="auto" latinLnBrk="0" hangingPunct="1">
              <a:lnSpc>
                <a:spcPct val="100000"/>
              </a:lnSpc>
              <a:spcBef>
                <a:spcPts val="0"/>
              </a:spcBef>
              <a:spcAft>
                <a:spcPts val="0"/>
              </a:spcAft>
              <a:buClrTx/>
              <a:buSzTx/>
              <a:buFontTx/>
              <a:buNone/>
              <a:tabLst/>
            </a:pPr>
            <a:r>
              <a:rPr lang="zh-CN" altLang="en-US" sz="14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深度</a:t>
            </a:r>
            <a:r>
              <a:rPr kumimoji="0" lang="zh-CN" altLang="en-US" sz="1400" b="1" i="0" u="none" strike="noStrike" kern="1200" cap="none" spc="0" normalizeH="0" baseline="0" noProof="0">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rPr>
              <a:t>学习模型</a:t>
            </a:r>
            <a:endParaRPr kumimoji="0" lang="zh-CN" altLang="en-US" sz="1400" b="1"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13" name="矩形: 圆角 12">
            <a:extLst>
              <a:ext uri="{FF2B5EF4-FFF2-40B4-BE49-F238E27FC236}">
                <a16:creationId xmlns:a16="http://schemas.microsoft.com/office/drawing/2014/main" id="{4A9523E9-B174-70D4-078D-7949E16A9C65}"/>
              </a:ext>
            </a:extLst>
          </p:cNvPr>
          <p:cNvSpPr/>
          <p:nvPr/>
        </p:nvSpPr>
        <p:spPr>
          <a:xfrm>
            <a:off x="2732943" y="3616900"/>
            <a:ext cx="909405" cy="350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订单信息</a:t>
            </a:r>
          </a:p>
        </p:txBody>
      </p:sp>
      <p:sp>
        <p:nvSpPr>
          <p:cNvPr id="14" name="矩形: 圆角 13">
            <a:extLst>
              <a:ext uri="{FF2B5EF4-FFF2-40B4-BE49-F238E27FC236}">
                <a16:creationId xmlns:a16="http://schemas.microsoft.com/office/drawing/2014/main" id="{E06A3A19-B56F-C82C-AE67-8C185DFF7D99}"/>
              </a:ext>
            </a:extLst>
          </p:cNvPr>
          <p:cNvSpPr/>
          <p:nvPr/>
        </p:nvSpPr>
        <p:spPr>
          <a:xfrm>
            <a:off x="1562522" y="3629244"/>
            <a:ext cx="909405" cy="350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历史供需</a:t>
            </a:r>
            <a:endParaRPr lang="zh-CN" altLang="en-US" sz="12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15" name="文本框 14">
            <a:extLst>
              <a:ext uri="{FF2B5EF4-FFF2-40B4-BE49-F238E27FC236}">
                <a16:creationId xmlns:a16="http://schemas.microsoft.com/office/drawing/2014/main" id="{5DBE5A42-6EA4-8868-D5F0-D93A6D610EA9}"/>
              </a:ext>
            </a:extLst>
          </p:cNvPr>
          <p:cNvSpPr txBox="1"/>
          <p:nvPr/>
        </p:nvSpPr>
        <p:spPr>
          <a:xfrm>
            <a:off x="511858" y="3111097"/>
            <a:ext cx="933026" cy="307777"/>
          </a:xfrm>
          <a:prstGeom prst="rect">
            <a:avLst/>
          </a:prstGeom>
          <a:noFill/>
        </p:spPr>
        <p:txBody>
          <a:bodyPr wrap="square" rtlCol="0">
            <a:spAutoFit/>
          </a:bodyPr>
          <a:lstStyle/>
          <a:p>
            <a:r>
              <a:rPr lang="zh-CN" altLang="en-US" sz="1400" b="1">
                <a:latin typeface="Microsoft YaHei" panose="020B0503020204020204" pitchFamily="34" charset="-122"/>
                <a:ea typeface="Microsoft YaHei" panose="020B0503020204020204" pitchFamily="34" charset="-122"/>
                <a:sym typeface="Times New Roman" panose="02020603050405020304" pitchFamily="18" charset="0"/>
              </a:rPr>
              <a:t>专家经验</a:t>
            </a:r>
            <a:endParaRPr lang="zh-CN" altLang="en-US" sz="1400" b="1" dirty="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16" name="文本框 15">
            <a:extLst>
              <a:ext uri="{FF2B5EF4-FFF2-40B4-BE49-F238E27FC236}">
                <a16:creationId xmlns:a16="http://schemas.microsoft.com/office/drawing/2014/main" id="{F7918A3F-E650-1632-874F-25F989BBE5C2}"/>
              </a:ext>
            </a:extLst>
          </p:cNvPr>
          <p:cNvSpPr txBox="1"/>
          <p:nvPr/>
        </p:nvSpPr>
        <p:spPr>
          <a:xfrm>
            <a:off x="1925055" y="2938730"/>
            <a:ext cx="676584" cy="230832"/>
          </a:xfrm>
          <a:prstGeom prst="rect">
            <a:avLst/>
          </a:prstGeom>
          <a:noFill/>
        </p:spPr>
        <p:txBody>
          <a:bodyPr wrap="square" rtlCol="0">
            <a:spAutoFit/>
          </a:bodyPr>
          <a:lstStyle/>
          <a:p>
            <a:pPr algn="r"/>
            <a:r>
              <a:rPr lang="zh-CN" altLang="en-US" sz="900">
                <a:latin typeface="Microsoft YaHei" panose="020B0503020204020204" pitchFamily="34" charset="-122"/>
                <a:ea typeface="Microsoft YaHei" panose="020B0503020204020204" pitchFamily="34" charset="-122"/>
                <a:sym typeface="Times New Roman" panose="02020603050405020304" pitchFamily="18" charset="0"/>
              </a:rPr>
              <a:t>静态信息</a:t>
            </a:r>
            <a:endParaRPr lang="zh-CN" altLang="en-US" sz="900" dirty="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17" name="文本框 16">
            <a:extLst>
              <a:ext uri="{FF2B5EF4-FFF2-40B4-BE49-F238E27FC236}">
                <a16:creationId xmlns:a16="http://schemas.microsoft.com/office/drawing/2014/main" id="{B60B7D81-E642-E056-3EEA-D7FE39571612}"/>
              </a:ext>
            </a:extLst>
          </p:cNvPr>
          <p:cNvSpPr txBox="1"/>
          <p:nvPr/>
        </p:nvSpPr>
        <p:spPr>
          <a:xfrm>
            <a:off x="2540000" y="2938730"/>
            <a:ext cx="1144288" cy="230832"/>
          </a:xfrm>
          <a:prstGeom prst="rect">
            <a:avLst/>
          </a:prstGeom>
          <a:noFill/>
        </p:spPr>
        <p:txBody>
          <a:bodyPr wrap="square" rtlCol="0">
            <a:spAutoFit/>
          </a:bodyPr>
          <a:lstStyle/>
          <a:p>
            <a:pPr algn="r"/>
            <a:r>
              <a:rPr lang="zh-CN" altLang="en-US" sz="900">
                <a:latin typeface="Microsoft YaHei" panose="020B0503020204020204" pitchFamily="34" charset="-122"/>
                <a:ea typeface="Microsoft YaHei" panose="020B0503020204020204" pitchFamily="34" charset="-122"/>
                <a:sym typeface="Times New Roman" panose="02020603050405020304" pitchFamily="18" charset="0"/>
              </a:rPr>
              <a:t>多模态动态信息</a:t>
            </a:r>
            <a:endParaRPr lang="zh-CN" altLang="en-US" sz="900" dirty="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18" name="矩形 17">
            <a:extLst>
              <a:ext uri="{FF2B5EF4-FFF2-40B4-BE49-F238E27FC236}">
                <a16:creationId xmlns:a16="http://schemas.microsoft.com/office/drawing/2014/main" id="{0ABA2442-32DC-AECE-F3C1-0DA916A98CD8}"/>
              </a:ext>
            </a:extLst>
          </p:cNvPr>
          <p:cNvSpPr/>
          <p:nvPr/>
        </p:nvSpPr>
        <p:spPr>
          <a:xfrm>
            <a:off x="3249931" y="5210432"/>
            <a:ext cx="415290" cy="154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3130" rtl="0" eaLnBrk="1" fontAlgn="auto" latinLnBrk="0" hangingPunct="1">
              <a:lnSpc>
                <a:spcPct val="100000"/>
              </a:lnSpc>
              <a:spcBef>
                <a:spcPts val="0"/>
              </a:spcBef>
              <a:spcAft>
                <a:spcPts val="0"/>
              </a:spcAft>
              <a:buClrTx/>
              <a:buSzTx/>
              <a:buFontTx/>
              <a:buNone/>
              <a:tabLst/>
            </a:pPr>
            <a:endParaRPr kumimoji="0" lang="zh-CN" altLang="en-US" sz="1900" b="0" i="0" u="none" strike="noStrike" kern="120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19" name="文本框 18">
            <a:extLst>
              <a:ext uri="{FF2B5EF4-FFF2-40B4-BE49-F238E27FC236}">
                <a16:creationId xmlns:a16="http://schemas.microsoft.com/office/drawing/2014/main" id="{8AEE499D-1B41-70A7-A01E-A4A690618275}"/>
              </a:ext>
            </a:extLst>
          </p:cNvPr>
          <p:cNvSpPr txBox="1"/>
          <p:nvPr/>
        </p:nvSpPr>
        <p:spPr>
          <a:xfrm>
            <a:off x="511858" y="4449000"/>
            <a:ext cx="933026" cy="307777"/>
          </a:xfrm>
          <a:prstGeom prst="rect">
            <a:avLst/>
          </a:prstGeom>
          <a:noFill/>
        </p:spPr>
        <p:txBody>
          <a:bodyPr wrap="square" rtlCol="0">
            <a:spAutoFit/>
          </a:bodyPr>
          <a:lstStyle/>
          <a:p>
            <a:r>
              <a:rPr lang="zh-CN" altLang="en-US" sz="1400" b="1">
                <a:latin typeface="Microsoft YaHei" panose="020B0503020204020204" pitchFamily="34" charset="-122"/>
                <a:ea typeface="Microsoft YaHei" panose="020B0503020204020204" pitchFamily="34" charset="-122"/>
                <a:sym typeface="Times New Roman" panose="02020603050405020304" pitchFamily="18" charset="0"/>
              </a:rPr>
              <a:t>数据驱动</a:t>
            </a:r>
            <a:endParaRPr lang="zh-CN" altLang="en-US" sz="1400" b="1" dirty="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20" name="文本框 19">
            <a:extLst>
              <a:ext uri="{FF2B5EF4-FFF2-40B4-BE49-F238E27FC236}">
                <a16:creationId xmlns:a16="http://schemas.microsoft.com/office/drawing/2014/main" id="{FEADDB61-7CD7-0F91-073D-C7B2DD876D60}"/>
              </a:ext>
            </a:extLst>
          </p:cNvPr>
          <p:cNvSpPr txBox="1"/>
          <p:nvPr/>
        </p:nvSpPr>
        <p:spPr>
          <a:xfrm>
            <a:off x="637195" y="4784223"/>
            <a:ext cx="815089" cy="446276"/>
          </a:xfrm>
          <a:prstGeom prst="rect">
            <a:avLst/>
          </a:prstGeom>
          <a:noFill/>
        </p:spPr>
        <p:txBody>
          <a:bodyPr wrap="square" rtlCol="0">
            <a:spAutoFit/>
          </a:bodyPr>
          <a:lstStyle/>
          <a:p>
            <a:r>
              <a:rPr lang="zh-CN" altLang="en-US" sz="1100" b="0" i="0">
                <a:solidFill>
                  <a:srgbClr val="231F20"/>
                </a:solidFill>
                <a:effectLst/>
                <a:latin typeface="Microsoft YaHei" panose="020B0503020204020204" pitchFamily="34" charset="-122"/>
                <a:ea typeface="Microsoft YaHei" panose="020B0503020204020204" pitchFamily="34" charset="-122"/>
                <a:sym typeface="Times New Roman" panose="02020603050405020304" pitchFamily="18" charset="0"/>
              </a:rPr>
              <a:t>供需预测、</a:t>
            </a:r>
            <a:endParaRPr lang="en-US" altLang="zh-CN" sz="1100">
              <a:solidFill>
                <a:srgbClr val="231F20"/>
              </a:solidFill>
              <a:latin typeface="Microsoft YaHei" panose="020B0503020204020204" pitchFamily="34" charset="-122"/>
              <a:ea typeface="Microsoft YaHei" panose="020B0503020204020204" pitchFamily="34" charset="-122"/>
              <a:sym typeface="Times New Roman" panose="02020603050405020304" pitchFamily="18" charset="0"/>
            </a:endParaRPr>
          </a:p>
          <a:p>
            <a:r>
              <a:rPr lang="zh-CN" altLang="en-US" sz="1100">
                <a:solidFill>
                  <a:srgbClr val="231F20"/>
                </a:solidFill>
                <a:latin typeface="Microsoft YaHei" panose="020B0503020204020204" pitchFamily="34" charset="-122"/>
                <a:ea typeface="Microsoft YaHei" panose="020B0503020204020204" pitchFamily="34" charset="-122"/>
                <a:sym typeface="Times New Roman" panose="02020603050405020304" pitchFamily="18" charset="0"/>
              </a:rPr>
              <a:t>弹性预测</a:t>
            </a:r>
            <a:endParaRPr lang="zh-CN" altLang="en-US" sz="1200" dirty="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21" name="文本框 20">
            <a:extLst>
              <a:ext uri="{FF2B5EF4-FFF2-40B4-BE49-F238E27FC236}">
                <a16:creationId xmlns:a16="http://schemas.microsoft.com/office/drawing/2014/main" id="{A4A334D4-4CD5-3895-1495-74D2105D7854}"/>
              </a:ext>
            </a:extLst>
          </p:cNvPr>
          <p:cNvSpPr txBox="1"/>
          <p:nvPr/>
        </p:nvSpPr>
        <p:spPr>
          <a:xfrm>
            <a:off x="636258" y="3437661"/>
            <a:ext cx="803901" cy="430887"/>
          </a:xfrm>
          <a:prstGeom prst="rect">
            <a:avLst/>
          </a:prstGeom>
          <a:noFill/>
        </p:spPr>
        <p:txBody>
          <a:bodyPr wrap="square" rtlCol="0">
            <a:spAutoFit/>
          </a:bodyPr>
          <a:lstStyle/>
          <a:p>
            <a:r>
              <a:rPr lang="zh-CN" altLang="en-US" sz="1100" dirty="0">
                <a:solidFill>
                  <a:srgbClr val="231F20"/>
                </a:solidFill>
                <a:latin typeface="Microsoft YaHei" panose="020B0503020204020204" pitchFamily="34" charset="-122"/>
                <a:ea typeface="Microsoft YaHei" panose="020B0503020204020204" pitchFamily="34" charset="-122"/>
                <a:sym typeface="Times New Roman" panose="02020603050405020304" pitchFamily="18" charset="0"/>
              </a:rPr>
              <a:t>静态数据、</a:t>
            </a:r>
            <a:endParaRPr lang="en-US" altLang="zh-CN" sz="1100" dirty="0">
              <a:solidFill>
                <a:srgbClr val="231F20"/>
              </a:solidFill>
              <a:latin typeface="Microsoft YaHei" panose="020B0503020204020204" pitchFamily="34" charset="-122"/>
              <a:ea typeface="Microsoft YaHei" panose="020B0503020204020204" pitchFamily="34" charset="-122"/>
              <a:sym typeface="Times New Roman" panose="02020603050405020304" pitchFamily="18" charset="0"/>
            </a:endParaRPr>
          </a:p>
          <a:p>
            <a:r>
              <a:rPr lang="zh-CN" altLang="en-US" sz="1100" dirty="0">
                <a:solidFill>
                  <a:srgbClr val="231F20"/>
                </a:solidFill>
                <a:latin typeface="Microsoft YaHei" panose="020B0503020204020204" pitchFamily="34" charset="-122"/>
                <a:ea typeface="Microsoft YaHei" panose="020B0503020204020204" pitchFamily="34" charset="-122"/>
                <a:sym typeface="Times New Roman" panose="02020603050405020304" pitchFamily="18" charset="0"/>
              </a:rPr>
              <a:t>动态数据</a:t>
            </a:r>
            <a:endParaRPr lang="zh-CN" altLang="en-US" sz="1200" dirty="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22" name="矩形 21">
            <a:extLst>
              <a:ext uri="{FF2B5EF4-FFF2-40B4-BE49-F238E27FC236}">
                <a16:creationId xmlns:a16="http://schemas.microsoft.com/office/drawing/2014/main" id="{2A3D0A44-C40B-ABD6-D7BE-150BECDBEE1D}"/>
              </a:ext>
            </a:extLst>
          </p:cNvPr>
          <p:cNvSpPr/>
          <p:nvPr/>
        </p:nvSpPr>
        <p:spPr>
          <a:xfrm>
            <a:off x="0" y="6309320"/>
            <a:ext cx="12191999" cy="5487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panose="020B0503020204020204" pitchFamily="34" charset="-122"/>
                <a:ea typeface="Microsoft YaHei" panose="020B0503020204020204" pitchFamily="34" charset="-122"/>
                <a:cs typeface="+mn-ea"/>
                <a:sym typeface="Times New Roman" panose="02020603050405020304" pitchFamily="18" charset="0"/>
              </a:rPr>
              <a:t>决策后验信息融合与参数调整，以解决</a:t>
            </a:r>
            <a:r>
              <a:rPr lang="zh-CN" altLang="en-US" sz="2800" b="1" dirty="0">
                <a:solidFill>
                  <a:srgbClr val="FFD42A"/>
                </a:solidFill>
                <a:latin typeface="Microsoft YaHei" panose="020B0503020204020204" pitchFamily="34" charset="-122"/>
                <a:ea typeface="Microsoft YaHei" panose="020B0503020204020204" pitchFamily="34" charset="-122"/>
                <a:cs typeface="+mn-ea"/>
                <a:sym typeface="Times New Roman" panose="02020603050405020304" pitchFamily="18" charset="0"/>
              </a:rPr>
              <a:t>多决策目标的平衡问题</a:t>
            </a:r>
            <a:endParaRPr lang="zh-CN" altLang="en-US" sz="2800" b="1" dirty="0">
              <a:latin typeface="Microsoft YaHei" panose="020B0503020204020204" pitchFamily="34" charset="-122"/>
              <a:ea typeface="Microsoft YaHei" panose="020B0503020204020204" pitchFamily="34" charset="-122"/>
              <a:cs typeface="+mn-ea"/>
              <a:sym typeface="Times New Roman" panose="02020603050405020304" pitchFamily="18" charset="0"/>
            </a:endParaRPr>
          </a:p>
        </p:txBody>
      </p:sp>
      <p:sp>
        <p:nvSpPr>
          <p:cNvPr id="23" name="文本框 22">
            <a:extLst>
              <a:ext uri="{FF2B5EF4-FFF2-40B4-BE49-F238E27FC236}">
                <a16:creationId xmlns:a16="http://schemas.microsoft.com/office/drawing/2014/main" id="{13D8EDF2-1640-65D1-1D41-9568F55C44AC}"/>
              </a:ext>
            </a:extLst>
          </p:cNvPr>
          <p:cNvSpPr txBox="1"/>
          <p:nvPr/>
        </p:nvSpPr>
        <p:spPr>
          <a:xfrm>
            <a:off x="471028" y="1622702"/>
            <a:ext cx="5385762" cy="400110"/>
          </a:xfrm>
          <a:prstGeom prst="rect">
            <a:avLst/>
          </a:prstGeom>
          <a:noFill/>
        </p:spPr>
        <p:txBody>
          <a:bodyPr wrap="square" rtlCol="0">
            <a:spAutoFit/>
          </a:bodyPr>
          <a:lstStyle/>
          <a:p>
            <a:pPr defTabSz="914400">
              <a:defRPr/>
            </a:pPr>
            <a:r>
              <a:rPr lang="zh-CN" altLang="en-US" sz="2000" b="1">
                <a:solidFill>
                  <a:srgbClr val="0070C0"/>
                </a:solidFill>
                <a:latin typeface="Microsoft YaHei" panose="020B0503020204020204" pitchFamily="34" charset="-122"/>
                <a:ea typeface="Microsoft YaHei" panose="020B0503020204020204" pitchFamily="34" charset="-122"/>
                <a:cs typeface="+mn-ea"/>
                <a:sym typeface="Times New Roman" panose="02020603050405020304" pitchFamily="18" charset="0"/>
              </a:rPr>
              <a:t>宏观规划：多优化目标下的多元信息融合决策</a:t>
            </a:r>
            <a:endParaRPr lang="zh-CN" altLang="en-US" sz="2000" b="1" dirty="0">
              <a:solidFill>
                <a:srgbClr val="0070C0"/>
              </a:solidFill>
              <a:latin typeface="Microsoft YaHei" panose="020B0503020204020204" pitchFamily="34" charset="-122"/>
              <a:ea typeface="Microsoft YaHei" panose="020B0503020204020204" pitchFamily="34" charset="-122"/>
              <a:cs typeface="+mn-ea"/>
              <a:sym typeface="Times New Roman" panose="02020603050405020304" pitchFamily="18" charset="0"/>
            </a:endParaRPr>
          </a:p>
        </p:txBody>
      </p:sp>
      <p:sp>
        <p:nvSpPr>
          <p:cNvPr id="24" name="Rectangle 48">
            <a:extLst>
              <a:ext uri="{FF2B5EF4-FFF2-40B4-BE49-F238E27FC236}">
                <a16:creationId xmlns:a16="http://schemas.microsoft.com/office/drawing/2014/main" id="{011D8249-6D0A-CE73-42CA-6610C46D3506}"/>
              </a:ext>
            </a:extLst>
          </p:cNvPr>
          <p:cNvSpPr/>
          <p:nvPr/>
        </p:nvSpPr>
        <p:spPr>
          <a:xfrm>
            <a:off x="418004" y="1496214"/>
            <a:ext cx="5352876" cy="4208051"/>
          </a:xfrm>
          <a:prstGeom prst="rect">
            <a:avLst/>
          </a:prstGeom>
          <a:noFill/>
          <a:ln w="12700">
            <a:solidFill>
              <a:srgbClr val="0D2381"/>
            </a:solidFill>
          </a:ln>
        </p:spPr>
        <p:txBody>
          <a:bodyPr wrap="square" lIns="0" tIns="0" rIns="0" bIns="0" rtlCol="0" anchor="ctr">
            <a:noAutofit/>
          </a:bodyPr>
          <a:lstStyle/>
          <a:p>
            <a:pPr algn="ctr" defTabSz="914400">
              <a:defRPr/>
            </a:pPr>
            <a:endParaRPr kumimoji="1" lang="zh-CN" altLang="en-US" sz="1600" b="1" dirty="0">
              <a:solidFill>
                <a:srgbClr val="0D2381"/>
              </a:solidFill>
              <a:latin typeface="Microsoft YaHei" panose="020B0503020204020204" pitchFamily="34" charset="-122"/>
              <a:ea typeface="Microsoft YaHei" panose="020B0503020204020204" pitchFamily="34" charset="-122"/>
              <a:cs typeface="+mn-ea"/>
              <a:sym typeface="Times New Roman" panose="02020603050405020304" pitchFamily="18" charset="0"/>
            </a:endParaRPr>
          </a:p>
        </p:txBody>
      </p:sp>
      <p:sp>
        <p:nvSpPr>
          <p:cNvPr id="25" name="文本框 24">
            <a:extLst>
              <a:ext uri="{FF2B5EF4-FFF2-40B4-BE49-F238E27FC236}">
                <a16:creationId xmlns:a16="http://schemas.microsoft.com/office/drawing/2014/main" id="{6D843292-8742-81FA-2072-BA114DFB3554}"/>
              </a:ext>
            </a:extLst>
          </p:cNvPr>
          <p:cNvSpPr txBox="1"/>
          <p:nvPr/>
        </p:nvSpPr>
        <p:spPr>
          <a:xfrm>
            <a:off x="4027951" y="3797203"/>
            <a:ext cx="1723766" cy="738664"/>
          </a:xfrm>
          <a:prstGeom prst="rect">
            <a:avLst/>
          </a:prstGeom>
          <a:noFill/>
        </p:spPr>
        <p:txBody>
          <a:bodyPr wrap="square" rtlCol="0">
            <a:spAutoFit/>
          </a:bodyPr>
          <a:lstStyle/>
          <a:p>
            <a:r>
              <a:rPr lang="zh-CN" altLang="en-US" sz="1400" b="1">
                <a:latin typeface="Microsoft YaHei" panose="020B0503020204020204" pitchFamily="34" charset="-122"/>
                <a:ea typeface="Microsoft YaHei" panose="020B0503020204020204" pitchFamily="34" charset="-122"/>
                <a:sym typeface="Times New Roman" panose="02020603050405020304" pitchFamily="18" charset="0"/>
              </a:rPr>
              <a:t>资源规划决策：</a:t>
            </a:r>
            <a:endParaRPr lang="en-US" altLang="zh-CN" sz="1400" b="1">
              <a:latin typeface="Microsoft YaHei" panose="020B0503020204020204" pitchFamily="34" charset="-122"/>
              <a:ea typeface="Microsoft YaHei" panose="020B0503020204020204" pitchFamily="34" charset="-122"/>
              <a:sym typeface="Times New Roman" panose="02020603050405020304" pitchFamily="18" charset="0"/>
            </a:endParaRPr>
          </a:p>
          <a:p>
            <a:r>
              <a:rPr lang="zh-CN" altLang="en-US" sz="1400" b="1">
                <a:latin typeface="Microsoft YaHei" panose="020B0503020204020204" pitchFamily="34" charset="-122"/>
                <a:ea typeface="Microsoft YaHei" panose="020B0503020204020204" pitchFamily="34" charset="-122"/>
                <a:sym typeface="Times New Roman" panose="02020603050405020304" pitchFamily="18" charset="0"/>
              </a:rPr>
              <a:t>决策收益、鲁棒性、可解释性 缺一不可</a:t>
            </a:r>
            <a:endParaRPr lang="zh-CN" altLang="en-US" sz="1400" b="1" dirty="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26" name="文本框 25">
            <a:extLst>
              <a:ext uri="{FF2B5EF4-FFF2-40B4-BE49-F238E27FC236}">
                <a16:creationId xmlns:a16="http://schemas.microsoft.com/office/drawing/2014/main" id="{24E6838C-0D8B-130F-2FEF-D85DB0452C6F}"/>
              </a:ext>
            </a:extLst>
          </p:cNvPr>
          <p:cNvSpPr txBox="1"/>
          <p:nvPr/>
        </p:nvSpPr>
        <p:spPr>
          <a:xfrm>
            <a:off x="3012131" y="5858743"/>
            <a:ext cx="611051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00" fontAlgn="base">
              <a:spcBef>
                <a:spcPts val="300"/>
              </a:spcBef>
              <a:spcAft>
                <a:spcPts val="300"/>
              </a:spcAft>
              <a:defRPr/>
            </a:pPr>
            <a:r>
              <a:rPr lang="zh-CN" altLang="en-US" sz="1800" b="1" dirty="0">
                <a:solidFill>
                  <a:srgbClr val="0070C0"/>
                </a:solidFill>
                <a:latin typeface="Microsoft YaHei" panose="020B0503020204020204" pitchFamily="34" charset="-122"/>
                <a:ea typeface="Microsoft YaHei" panose="020B0503020204020204" pitchFamily="34" charset="-122"/>
                <a:cs typeface="+mn-ea"/>
                <a:sym typeface="Times New Roman" panose="02020603050405020304" pitchFamily="18" charset="0"/>
              </a:rPr>
              <a:t>宏观资源规划与微观投放共同以</a:t>
            </a:r>
            <a:r>
              <a:rPr lang="zh-CN" altLang="en-US" b="1" dirty="0">
                <a:solidFill>
                  <a:srgbClr val="0070C0"/>
                </a:solidFill>
                <a:latin typeface="Microsoft YaHei" panose="020B0503020204020204" pitchFamily="34" charset="-122"/>
                <a:ea typeface="Microsoft YaHei" panose="020B0503020204020204" pitchFamily="34" charset="-122"/>
                <a:cs typeface="+mn-ea"/>
                <a:sym typeface="Times New Roman" panose="02020603050405020304" pitchFamily="18" charset="0"/>
              </a:rPr>
              <a:t>平台收益</a:t>
            </a:r>
            <a:r>
              <a:rPr lang="zh-CN" altLang="en-US" sz="1800" b="1" dirty="0">
                <a:solidFill>
                  <a:srgbClr val="0070C0"/>
                </a:solidFill>
                <a:latin typeface="Microsoft YaHei" panose="020B0503020204020204" pitchFamily="34" charset="-122"/>
                <a:ea typeface="Microsoft YaHei" panose="020B0503020204020204" pitchFamily="34" charset="-122"/>
                <a:cs typeface="+mn-ea"/>
                <a:sym typeface="Times New Roman" panose="02020603050405020304" pitchFamily="18" charset="0"/>
              </a:rPr>
              <a:t>最大化为目标</a:t>
            </a:r>
            <a:endParaRPr lang="en-US" altLang="zh-CN" sz="1800" b="1" dirty="0">
              <a:solidFill>
                <a:srgbClr val="0070C0"/>
              </a:solidFill>
              <a:latin typeface="Microsoft YaHei" panose="020B0503020204020204" pitchFamily="34" charset="-122"/>
              <a:ea typeface="Microsoft YaHei" panose="020B0503020204020204" pitchFamily="34" charset="-122"/>
              <a:cs typeface="+mn-ea"/>
              <a:sym typeface="Times New Roman" panose="02020603050405020304" pitchFamily="18" charset="0"/>
            </a:endParaRPr>
          </a:p>
        </p:txBody>
      </p:sp>
      <p:sp>
        <p:nvSpPr>
          <p:cNvPr id="27" name="矩形 26">
            <a:extLst>
              <a:ext uri="{FF2B5EF4-FFF2-40B4-BE49-F238E27FC236}">
                <a16:creationId xmlns:a16="http://schemas.microsoft.com/office/drawing/2014/main" id="{A875D621-3A98-1D3A-CC57-673311E86258}"/>
              </a:ext>
            </a:extLst>
          </p:cNvPr>
          <p:cNvSpPr/>
          <p:nvPr/>
        </p:nvSpPr>
        <p:spPr>
          <a:xfrm>
            <a:off x="8799210" y="2910280"/>
            <a:ext cx="2243196" cy="11084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3130" rtl="0" eaLnBrk="1" fontAlgn="auto" latinLnBrk="0" hangingPunct="1">
              <a:lnSpc>
                <a:spcPct val="100000"/>
              </a:lnSpc>
              <a:spcBef>
                <a:spcPts val="0"/>
              </a:spcBef>
              <a:spcAft>
                <a:spcPts val="0"/>
              </a:spcAft>
              <a:buClrTx/>
              <a:buSzTx/>
              <a:buFontTx/>
              <a:buNone/>
              <a:tabLst/>
            </a:pPr>
            <a:endParaRPr kumimoji="0" lang="zh-CN" altLang="en-US" sz="1900" b="0" i="0" u="none" strike="noStrike" kern="120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28" name="矩形 27">
            <a:extLst>
              <a:ext uri="{FF2B5EF4-FFF2-40B4-BE49-F238E27FC236}">
                <a16:creationId xmlns:a16="http://schemas.microsoft.com/office/drawing/2014/main" id="{A4930093-AC59-3E86-2CE0-71C2B60DA821}"/>
              </a:ext>
            </a:extLst>
          </p:cNvPr>
          <p:cNvSpPr/>
          <p:nvPr/>
        </p:nvSpPr>
        <p:spPr>
          <a:xfrm>
            <a:off x="7649814" y="2902011"/>
            <a:ext cx="1080552" cy="11084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3130" rtl="0" eaLnBrk="1" fontAlgn="auto" latinLnBrk="0" hangingPunct="1">
              <a:lnSpc>
                <a:spcPct val="100000"/>
              </a:lnSpc>
              <a:spcBef>
                <a:spcPts val="0"/>
              </a:spcBef>
              <a:spcAft>
                <a:spcPts val="0"/>
              </a:spcAft>
              <a:buClrTx/>
              <a:buSzTx/>
              <a:buFontTx/>
              <a:buNone/>
              <a:tabLst/>
            </a:pPr>
            <a:endParaRPr kumimoji="0" lang="zh-CN" altLang="en-US" sz="1900" b="0" i="0" u="none" strike="noStrike" kern="120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29" name="矩形: 圆角 28">
            <a:extLst>
              <a:ext uri="{FF2B5EF4-FFF2-40B4-BE49-F238E27FC236}">
                <a16:creationId xmlns:a16="http://schemas.microsoft.com/office/drawing/2014/main" id="{C060B5D3-AAAA-323A-D1D8-86E6F0C8984B}"/>
              </a:ext>
            </a:extLst>
          </p:cNvPr>
          <p:cNvSpPr/>
          <p:nvPr/>
        </p:nvSpPr>
        <p:spPr>
          <a:xfrm>
            <a:off x="8903451" y="3096268"/>
            <a:ext cx="909405" cy="350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订单信息</a:t>
            </a:r>
            <a:endParaRPr lang="zh-CN" altLang="en-US" sz="12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30" name="矩形: 圆角 29">
            <a:extLst>
              <a:ext uri="{FF2B5EF4-FFF2-40B4-BE49-F238E27FC236}">
                <a16:creationId xmlns:a16="http://schemas.microsoft.com/office/drawing/2014/main" id="{02C22CEE-153F-657C-C37D-7384F320BF70}"/>
              </a:ext>
            </a:extLst>
          </p:cNvPr>
          <p:cNvSpPr/>
          <p:nvPr/>
        </p:nvSpPr>
        <p:spPr>
          <a:xfrm>
            <a:off x="10061840" y="3108611"/>
            <a:ext cx="856427" cy="350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供需信息</a:t>
            </a:r>
            <a:endParaRPr lang="zh-CN" altLang="en-US" sz="12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31" name="矩形: 圆角 30">
            <a:extLst>
              <a:ext uri="{FF2B5EF4-FFF2-40B4-BE49-F238E27FC236}">
                <a16:creationId xmlns:a16="http://schemas.microsoft.com/office/drawing/2014/main" id="{E7C6C462-1920-7F9E-40CD-B702373F7788}"/>
              </a:ext>
            </a:extLst>
          </p:cNvPr>
          <p:cNvSpPr/>
          <p:nvPr/>
        </p:nvSpPr>
        <p:spPr>
          <a:xfrm>
            <a:off x="7733030" y="3108612"/>
            <a:ext cx="909405" cy="350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indent="0" algn="ctr" fontAlgn="auto">
              <a:lnSpc>
                <a:spcPct val="100000"/>
              </a:lnSpc>
              <a:spcBef>
                <a:spcPts val="0"/>
              </a:spcBef>
              <a:spcAft>
                <a:spcPts val="0"/>
              </a:spcAft>
              <a:buClrTx/>
              <a:buSzTx/>
              <a:buFontTx/>
              <a:buNone/>
              <a:tabLst/>
            </a:pPr>
            <a:r>
              <a:rPr lang="zh-CN" altLang="en-US" sz="12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补贴额度</a:t>
            </a:r>
            <a:endParaRPr lang="zh-CN" altLang="en-US" sz="12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32" name="矩形: 圆角 31">
            <a:extLst>
              <a:ext uri="{FF2B5EF4-FFF2-40B4-BE49-F238E27FC236}">
                <a16:creationId xmlns:a16="http://schemas.microsoft.com/office/drawing/2014/main" id="{ED50F36B-E1DC-FE6D-72B9-D9DB5B85F31F}"/>
              </a:ext>
            </a:extLst>
          </p:cNvPr>
          <p:cNvSpPr/>
          <p:nvPr/>
        </p:nvSpPr>
        <p:spPr>
          <a:xfrm>
            <a:off x="8903451" y="3571675"/>
            <a:ext cx="909405" cy="350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3130" rtl="0" eaLnBrk="1" fontAlgn="auto" latinLnBrk="0" hangingPunct="1">
              <a:lnSpc>
                <a:spcPct val="100000"/>
              </a:lnSpc>
              <a:spcBef>
                <a:spcPts val="0"/>
              </a:spcBef>
              <a:spcAft>
                <a:spcPts val="0"/>
              </a:spcAft>
              <a:buClrTx/>
              <a:buSzTx/>
              <a:buFontTx/>
              <a:buNone/>
              <a:tabLst/>
            </a:pPr>
            <a:r>
              <a:rPr kumimoji="0" lang="zh-CN" altLang="en-US" sz="1200" b="1" i="0" u="none" strike="noStrike" kern="1200" cap="none" spc="0" normalizeH="0" baseline="0" noProof="0">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rPr>
              <a:t>冒泡频率</a:t>
            </a:r>
            <a:endParaRPr kumimoji="0" lang="zh-CN" altLang="en-US" sz="1200" b="1"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33" name="矩形: 圆角 32">
            <a:extLst>
              <a:ext uri="{FF2B5EF4-FFF2-40B4-BE49-F238E27FC236}">
                <a16:creationId xmlns:a16="http://schemas.microsoft.com/office/drawing/2014/main" id="{1555BE68-E948-ED2E-A19A-1270F28D072D}"/>
              </a:ext>
            </a:extLst>
          </p:cNvPr>
          <p:cNvSpPr/>
          <p:nvPr/>
        </p:nvSpPr>
        <p:spPr>
          <a:xfrm>
            <a:off x="10061840" y="3584018"/>
            <a:ext cx="856427" cy="350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历史出行</a:t>
            </a:r>
            <a:endParaRPr lang="zh-CN" altLang="en-US" sz="12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34" name="矩形: 圆角 33">
            <a:extLst>
              <a:ext uri="{FF2B5EF4-FFF2-40B4-BE49-F238E27FC236}">
                <a16:creationId xmlns:a16="http://schemas.microsoft.com/office/drawing/2014/main" id="{C6E37FF0-E410-5FE9-8853-8CD2198E8BF6}"/>
              </a:ext>
            </a:extLst>
          </p:cNvPr>
          <p:cNvSpPr/>
          <p:nvPr/>
        </p:nvSpPr>
        <p:spPr>
          <a:xfrm>
            <a:off x="7733030" y="3584019"/>
            <a:ext cx="909405" cy="350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补贴成本</a:t>
            </a:r>
            <a:endParaRPr lang="zh-CN" altLang="en-US" sz="1200" b="1" dirty="0">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35" name="文本框 34">
            <a:extLst>
              <a:ext uri="{FF2B5EF4-FFF2-40B4-BE49-F238E27FC236}">
                <a16:creationId xmlns:a16="http://schemas.microsoft.com/office/drawing/2014/main" id="{4C7A0D2C-F227-536D-5CF6-A38F50D734A6}"/>
              </a:ext>
            </a:extLst>
          </p:cNvPr>
          <p:cNvSpPr txBox="1"/>
          <p:nvPr/>
        </p:nvSpPr>
        <p:spPr>
          <a:xfrm>
            <a:off x="6682366" y="2994752"/>
            <a:ext cx="933026" cy="307777"/>
          </a:xfrm>
          <a:prstGeom prst="rect">
            <a:avLst/>
          </a:prstGeom>
          <a:noFill/>
        </p:spPr>
        <p:txBody>
          <a:bodyPr wrap="square" rtlCol="0">
            <a:spAutoFit/>
          </a:bodyPr>
          <a:lstStyle/>
          <a:p>
            <a:r>
              <a:rPr lang="zh-CN" altLang="en-US" sz="1400" b="1" dirty="0">
                <a:latin typeface="Microsoft YaHei" panose="020B0503020204020204" pitchFamily="34" charset="-122"/>
                <a:ea typeface="Microsoft YaHei" panose="020B0503020204020204" pitchFamily="34" charset="-122"/>
                <a:sym typeface="Times New Roman" panose="02020603050405020304" pitchFamily="18" charset="0"/>
              </a:rPr>
              <a:t>信息输入</a:t>
            </a:r>
          </a:p>
        </p:txBody>
      </p:sp>
      <p:sp>
        <p:nvSpPr>
          <p:cNvPr id="36" name="文本框 35">
            <a:extLst>
              <a:ext uri="{FF2B5EF4-FFF2-40B4-BE49-F238E27FC236}">
                <a16:creationId xmlns:a16="http://schemas.microsoft.com/office/drawing/2014/main" id="{B21E8D22-0FC7-224E-F2A7-284771850EDA}"/>
              </a:ext>
            </a:extLst>
          </p:cNvPr>
          <p:cNvSpPr txBox="1"/>
          <p:nvPr/>
        </p:nvSpPr>
        <p:spPr>
          <a:xfrm>
            <a:off x="8095563" y="2893505"/>
            <a:ext cx="676584" cy="230832"/>
          </a:xfrm>
          <a:prstGeom prst="rect">
            <a:avLst/>
          </a:prstGeom>
          <a:noFill/>
        </p:spPr>
        <p:txBody>
          <a:bodyPr wrap="square" rtlCol="0">
            <a:spAutoFit/>
          </a:bodyPr>
          <a:lstStyle/>
          <a:p>
            <a:pPr algn="r"/>
            <a:r>
              <a:rPr lang="zh-CN" altLang="en-US" sz="900">
                <a:latin typeface="Microsoft YaHei" panose="020B0503020204020204" pitchFamily="34" charset="-122"/>
                <a:ea typeface="Microsoft YaHei" panose="020B0503020204020204" pitchFamily="34" charset="-122"/>
                <a:sym typeface="Times New Roman" panose="02020603050405020304" pitchFamily="18" charset="0"/>
              </a:rPr>
              <a:t>成交信息</a:t>
            </a:r>
            <a:endParaRPr lang="zh-CN" altLang="en-US" sz="900" dirty="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37" name="文本框 36">
            <a:extLst>
              <a:ext uri="{FF2B5EF4-FFF2-40B4-BE49-F238E27FC236}">
                <a16:creationId xmlns:a16="http://schemas.microsoft.com/office/drawing/2014/main" id="{E9CAB8A3-D6CD-5A59-5343-5E360058B0C0}"/>
              </a:ext>
            </a:extLst>
          </p:cNvPr>
          <p:cNvSpPr txBox="1"/>
          <p:nvPr/>
        </p:nvSpPr>
        <p:spPr>
          <a:xfrm>
            <a:off x="9941157" y="2893505"/>
            <a:ext cx="1163319" cy="230832"/>
          </a:xfrm>
          <a:prstGeom prst="rect">
            <a:avLst/>
          </a:prstGeom>
          <a:noFill/>
        </p:spPr>
        <p:txBody>
          <a:bodyPr wrap="square" rtlCol="0">
            <a:spAutoFit/>
          </a:bodyPr>
          <a:lstStyle/>
          <a:p>
            <a:pPr algn="r"/>
            <a:r>
              <a:rPr lang="zh-CN" altLang="en-US" sz="900">
                <a:latin typeface="Microsoft YaHei" panose="020B0503020204020204" pitchFamily="34" charset="-122"/>
                <a:ea typeface="Microsoft YaHei" panose="020B0503020204020204" pitchFamily="34" charset="-122"/>
                <a:sym typeface="Times New Roman" panose="02020603050405020304" pitchFamily="18" charset="0"/>
              </a:rPr>
              <a:t>出行辅助信息</a:t>
            </a:r>
            <a:endParaRPr lang="zh-CN" altLang="en-US" sz="900" dirty="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38" name="矩形 37">
            <a:extLst>
              <a:ext uri="{FF2B5EF4-FFF2-40B4-BE49-F238E27FC236}">
                <a16:creationId xmlns:a16="http://schemas.microsoft.com/office/drawing/2014/main" id="{4F44D1F7-0ABB-1DCB-CDB3-0A9B90BA4A8A}"/>
              </a:ext>
            </a:extLst>
          </p:cNvPr>
          <p:cNvSpPr/>
          <p:nvPr/>
        </p:nvSpPr>
        <p:spPr>
          <a:xfrm>
            <a:off x="10296338" y="4918401"/>
            <a:ext cx="676275" cy="193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3130" rtl="0" eaLnBrk="1" fontAlgn="auto" latinLnBrk="0" hangingPunct="1">
              <a:lnSpc>
                <a:spcPct val="100000"/>
              </a:lnSpc>
              <a:spcBef>
                <a:spcPts val="0"/>
              </a:spcBef>
              <a:spcAft>
                <a:spcPts val="0"/>
              </a:spcAft>
              <a:buClrTx/>
              <a:buSzTx/>
              <a:buFontTx/>
              <a:buNone/>
              <a:tabLst/>
            </a:pPr>
            <a:endParaRPr kumimoji="0" lang="zh-CN" altLang="en-US" sz="1900" b="0" i="0" u="none" strike="noStrike" kern="120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39" name="文本框 38">
            <a:extLst>
              <a:ext uri="{FF2B5EF4-FFF2-40B4-BE49-F238E27FC236}">
                <a16:creationId xmlns:a16="http://schemas.microsoft.com/office/drawing/2014/main" id="{3214DD97-A7C9-732D-0436-946E8A8118C5}"/>
              </a:ext>
            </a:extLst>
          </p:cNvPr>
          <p:cNvSpPr txBox="1"/>
          <p:nvPr/>
        </p:nvSpPr>
        <p:spPr>
          <a:xfrm>
            <a:off x="6682366" y="4216906"/>
            <a:ext cx="933026" cy="307777"/>
          </a:xfrm>
          <a:prstGeom prst="rect">
            <a:avLst/>
          </a:prstGeom>
          <a:noFill/>
        </p:spPr>
        <p:txBody>
          <a:bodyPr wrap="square" rtlCol="0">
            <a:spAutoFit/>
          </a:bodyPr>
          <a:lstStyle/>
          <a:p>
            <a:r>
              <a:rPr lang="zh-CN" altLang="en-US" sz="1400" b="1" dirty="0">
                <a:latin typeface="Microsoft YaHei" panose="020B0503020204020204" pitchFamily="34" charset="-122"/>
                <a:ea typeface="Microsoft YaHei" panose="020B0503020204020204" pitchFamily="34" charset="-122"/>
                <a:sym typeface="Times New Roman" panose="02020603050405020304" pitchFamily="18" charset="0"/>
              </a:rPr>
              <a:t>弹性预测</a:t>
            </a:r>
          </a:p>
        </p:txBody>
      </p:sp>
      <p:sp>
        <p:nvSpPr>
          <p:cNvPr id="40" name="文本框 39">
            <a:extLst>
              <a:ext uri="{FF2B5EF4-FFF2-40B4-BE49-F238E27FC236}">
                <a16:creationId xmlns:a16="http://schemas.microsoft.com/office/drawing/2014/main" id="{000C8688-1134-1735-FA9C-76A8978EED60}"/>
              </a:ext>
            </a:extLst>
          </p:cNvPr>
          <p:cNvSpPr txBox="1"/>
          <p:nvPr/>
        </p:nvSpPr>
        <p:spPr>
          <a:xfrm>
            <a:off x="6661292" y="4552129"/>
            <a:ext cx="1035875" cy="276999"/>
          </a:xfrm>
          <a:prstGeom prst="rect">
            <a:avLst/>
          </a:prstGeom>
          <a:noFill/>
        </p:spPr>
        <p:txBody>
          <a:bodyPr wrap="square" rtlCol="0">
            <a:spAutoFit/>
          </a:bodyPr>
          <a:lstStyle/>
          <a:p>
            <a:pPr algn="ctr"/>
            <a:r>
              <a:rPr lang="zh-CN" altLang="en-US" sz="1200">
                <a:latin typeface="Microsoft YaHei" panose="020B0503020204020204" pitchFamily="34" charset="-122"/>
                <a:ea typeface="Microsoft YaHei" panose="020B0503020204020204" pitchFamily="34" charset="-122"/>
                <a:sym typeface="Times New Roman" panose="02020603050405020304" pitchFamily="18" charset="0"/>
              </a:rPr>
              <a:t>因果推断</a:t>
            </a:r>
            <a:endParaRPr lang="en-US" altLang="zh-CN" sz="120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41" name="文本框 40">
            <a:extLst>
              <a:ext uri="{FF2B5EF4-FFF2-40B4-BE49-F238E27FC236}">
                <a16:creationId xmlns:a16="http://schemas.microsoft.com/office/drawing/2014/main" id="{48F17F14-D7E3-9C72-5BFC-90AF4E812BB9}"/>
              </a:ext>
            </a:extLst>
          </p:cNvPr>
          <p:cNvSpPr txBox="1"/>
          <p:nvPr/>
        </p:nvSpPr>
        <p:spPr>
          <a:xfrm>
            <a:off x="6806766" y="3321316"/>
            <a:ext cx="803901" cy="430887"/>
          </a:xfrm>
          <a:prstGeom prst="rect">
            <a:avLst/>
          </a:prstGeom>
          <a:noFill/>
        </p:spPr>
        <p:txBody>
          <a:bodyPr wrap="square" rtlCol="0">
            <a:spAutoFit/>
          </a:bodyPr>
          <a:lstStyle/>
          <a:p>
            <a:r>
              <a:rPr lang="zh-CN" altLang="en-US" sz="1100" dirty="0">
                <a:solidFill>
                  <a:srgbClr val="231F20"/>
                </a:solidFill>
                <a:latin typeface="Microsoft YaHei" panose="020B0503020204020204" pitchFamily="34" charset="-122"/>
                <a:ea typeface="Microsoft YaHei" panose="020B0503020204020204" pitchFamily="34" charset="-122"/>
                <a:sym typeface="Times New Roman" panose="02020603050405020304" pitchFamily="18" charset="0"/>
              </a:rPr>
              <a:t>观察数据、</a:t>
            </a:r>
            <a:r>
              <a:rPr lang="en-US" altLang="zh-CN" sz="1100" dirty="0">
                <a:solidFill>
                  <a:srgbClr val="231F20"/>
                </a:solidFill>
                <a:latin typeface="Microsoft YaHei" panose="020B0503020204020204" pitchFamily="34" charset="-122"/>
                <a:ea typeface="Microsoft YaHei" panose="020B0503020204020204" pitchFamily="34" charset="-122"/>
                <a:sym typeface="Times New Roman" panose="02020603050405020304" pitchFamily="18" charset="0"/>
              </a:rPr>
              <a:t>RCT</a:t>
            </a:r>
            <a:r>
              <a:rPr lang="zh-CN" altLang="en-US" sz="1100" dirty="0">
                <a:solidFill>
                  <a:srgbClr val="231F20"/>
                </a:solidFill>
                <a:latin typeface="Microsoft YaHei" panose="020B0503020204020204" pitchFamily="34" charset="-122"/>
                <a:ea typeface="Microsoft YaHei" panose="020B0503020204020204" pitchFamily="34" charset="-122"/>
                <a:sym typeface="Times New Roman" panose="02020603050405020304" pitchFamily="18" charset="0"/>
              </a:rPr>
              <a:t>数据</a:t>
            </a:r>
            <a:endParaRPr lang="zh-CN" altLang="en-US" sz="1200" dirty="0">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42" name="任意多边形: 形状 41">
            <a:extLst>
              <a:ext uri="{FF2B5EF4-FFF2-40B4-BE49-F238E27FC236}">
                <a16:creationId xmlns:a16="http://schemas.microsoft.com/office/drawing/2014/main" id="{9A95EEE6-9589-8CFD-072C-5A2E5AEDC548}"/>
              </a:ext>
            </a:extLst>
          </p:cNvPr>
          <p:cNvSpPr/>
          <p:nvPr/>
        </p:nvSpPr>
        <p:spPr>
          <a:xfrm rot="5400000">
            <a:off x="6999520" y="4947658"/>
            <a:ext cx="200389" cy="300637"/>
          </a:xfrm>
          <a:custGeom>
            <a:avLst/>
            <a:gdLst>
              <a:gd name="connsiteX0" fmla="*/ 81774 w 200389"/>
              <a:gd name="connsiteY0" fmla="*/ 300636 h 300637"/>
              <a:gd name="connsiteX1" fmla="*/ 141082 w 200389"/>
              <a:gd name="connsiteY1" fmla="*/ 150318 h 300637"/>
              <a:gd name="connsiteX2" fmla="*/ 81774 w 200389"/>
              <a:gd name="connsiteY2" fmla="*/ 0 h 300637"/>
              <a:gd name="connsiteX3" fmla="*/ 141082 w 200389"/>
              <a:gd name="connsiteY3" fmla="*/ 0 h 300637"/>
              <a:gd name="connsiteX4" fmla="*/ 200389 w 200389"/>
              <a:gd name="connsiteY4" fmla="*/ 150318 h 300637"/>
              <a:gd name="connsiteX5" fmla="*/ 141082 w 200389"/>
              <a:gd name="connsiteY5" fmla="*/ 300636 h 300637"/>
              <a:gd name="connsiteX6" fmla="*/ 0 w 200389"/>
              <a:gd name="connsiteY6" fmla="*/ 300637 h 300637"/>
              <a:gd name="connsiteX7" fmla="*/ 59308 w 200389"/>
              <a:gd name="connsiteY7" fmla="*/ 150319 h 300637"/>
              <a:gd name="connsiteX8" fmla="*/ 0 w 200389"/>
              <a:gd name="connsiteY8" fmla="*/ 1 h 300637"/>
              <a:gd name="connsiteX9" fmla="*/ 59308 w 200389"/>
              <a:gd name="connsiteY9" fmla="*/ 1 h 300637"/>
              <a:gd name="connsiteX10" fmla="*/ 118615 w 200389"/>
              <a:gd name="connsiteY10" fmla="*/ 150319 h 300637"/>
              <a:gd name="connsiteX11" fmla="*/ 59308 w 200389"/>
              <a:gd name="connsiteY11" fmla="*/ 300637 h 30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389" h="300637">
                <a:moveTo>
                  <a:pt x="81774" y="300636"/>
                </a:moveTo>
                <a:lnTo>
                  <a:pt x="141082" y="150318"/>
                </a:lnTo>
                <a:lnTo>
                  <a:pt x="81774" y="0"/>
                </a:lnTo>
                <a:lnTo>
                  <a:pt x="141082" y="0"/>
                </a:lnTo>
                <a:lnTo>
                  <a:pt x="200389" y="150318"/>
                </a:lnTo>
                <a:lnTo>
                  <a:pt x="141082" y="300636"/>
                </a:lnTo>
                <a:close/>
                <a:moveTo>
                  <a:pt x="0" y="300637"/>
                </a:moveTo>
                <a:lnTo>
                  <a:pt x="59308" y="150319"/>
                </a:lnTo>
                <a:lnTo>
                  <a:pt x="0" y="1"/>
                </a:lnTo>
                <a:lnTo>
                  <a:pt x="59308" y="1"/>
                </a:lnTo>
                <a:lnTo>
                  <a:pt x="118615" y="150319"/>
                </a:lnTo>
                <a:lnTo>
                  <a:pt x="59308" y="300637"/>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err="1">
              <a:solidFill>
                <a:prstClr val="white"/>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43" name="任意多边形: 形状 42">
            <a:extLst>
              <a:ext uri="{FF2B5EF4-FFF2-40B4-BE49-F238E27FC236}">
                <a16:creationId xmlns:a16="http://schemas.microsoft.com/office/drawing/2014/main" id="{2C6635E2-F184-6A87-C13F-6C3445562A88}"/>
              </a:ext>
            </a:extLst>
          </p:cNvPr>
          <p:cNvSpPr/>
          <p:nvPr/>
        </p:nvSpPr>
        <p:spPr>
          <a:xfrm rot="5400000">
            <a:off x="6989688" y="3852823"/>
            <a:ext cx="200389" cy="300637"/>
          </a:xfrm>
          <a:custGeom>
            <a:avLst/>
            <a:gdLst>
              <a:gd name="connsiteX0" fmla="*/ 81774 w 200389"/>
              <a:gd name="connsiteY0" fmla="*/ 300636 h 300637"/>
              <a:gd name="connsiteX1" fmla="*/ 141082 w 200389"/>
              <a:gd name="connsiteY1" fmla="*/ 150318 h 300637"/>
              <a:gd name="connsiteX2" fmla="*/ 81774 w 200389"/>
              <a:gd name="connsiteY2" fmla="*/ 0 h 300637"/>
              <a:gd name="connsiteX3" fmla="*/ 141082 w 200389"/>
              <a:gd name="connsiteY3" fmla="*/ 0 h 300637"/>
              <a:gd name="connsiteX4" fmla="*/ 200389 w 200389"/>
              <a:gd name="connsiteY4" fmla="*/ 150318 h 300637"/>
              <a:gd name="connsiteX5" fmla="*/ 141082 w 200389"/>
              <a:gd name="connsiteY5" fmla="*/ 300636 h 300637"/>
              <a:gd name="connsiteX6" fmla="*/ 0 w 200389"/>
              <a:gd name="connsiteY6" fmla="*/ 300637 h 300637"/>
              <a:gd name="connsiteX7" fmla="*/ 59308 w 200389"/>
              <a:gd name="connsiteY7" fmla="*/ 150319 h 300637"/>
              <a:gd name="connsiteX8" fmla="*/ 0 w 200389"/>
              <a:gd name="connsiteY8" fmla="*/ 1 h 300637"/>
              <a:gd name="connsiteX9" fmla="*/ 59308 w 200389"/>
              <a:gd name="connsiteY9" fmla="*/ 1 h 300637"/>
              <a:gd name="connsiteX10" fmla="*/ 118615 w 200389"/>
              <a:gd name="connsiteY10" fmla="*/ 150319 h 300637"/>
              <a:gd name="connsiteX11" fmla="*/ 59308 w 200389"/>
              <a:gd name="connsiteY11" fmla="*/ 300637 h 30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389" h="300637">
                <a:moveTo>
                  <a:pt x="81774" y="300636"/>
                </a:moveTo>
                <a:lnTo>
                  <a:pt x="141082" y="150318"/>
                </a:lnTo>
                <a:lnTo>
                  <a:pt x="81774" y="0"/>
                </a:lnTo>
                <a:lnTo>
                  <a:pt x="141082" y="0"/>
                </a:lnTo>
                <a:lnTo>
                  <a:pt x="200389" y="150318"/>
                </a:lnTo>
                <a:lnTo>
                  <a:pt x="141082" y="300636"/>
                </a:lnTo>
                <a:close/>
                <a:moveTo>
                  <a:pt x="0" y="300637"/>
                </a:moveTo>
                <a:lnTo>
                  <a:pt x="59308" y="150319"/>
                </a:lnTo>
                <a:lnTo>
                  <a:pt x="0" y="1"/>
                </a:lnTo>
                <a:lnTo>
                  <a:pt x="59308" y="1"/>
                </a:lnTo>
                <a:lnTo>
                  <a:pt x="118615" y="150319"/>
                </a:lnTo>
                <a:lnTo>
                  <a:pt x="59308" y="300637"/>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err="1">
              <a:solidFill>
                <a:prstClr val="white"/>
              </a:solidFill>
              <a:latin typeface="Microsoft YaHei" panose="020B0503020204020204" pitchFamily="34" charset="-122"/>
              <a:ea typeface="Microsoft YaHei" panose="020B0503020204020204" pitchFamily="34" charset="-122"/>
              <a:sym typeface="Times New Roman" panose="02020603050405020304" pitchFamily="18" charset="0"/>
            </a:endParaRPr>
          </a:p>
        </p:txBody>
      </p:sp>
      <p:sp>
        <p:nvSpPr>
          <p:cNvPr id="44" name="文本框 43">
            <a:extLst>
              <a:ext uri="{FF2B5EF4-FFF2-40B4-BE49-F238E27FC236}">
                <a16:creationId xmlns:a16="http://schemas.microsoft.com/office/drawing/2014/main" id="{0770F81F-8FCF-24DC-ADEB-973C4D49D25C}"/>
              </a:ext>
            </a:extLst>
          </p:cNvPr>
          <p:cNvSpPr txBox="1"/>
          <p:nvPr/>
        </p:nvSpPr>
        <p:spPr>
          <a:xfrm>
            <a:off x="6294296" y="1607957"/>
            <a:ext cx="5617169" cy="400110"/>
          </a:xfrm>
          <a:prstGeom prst="rect">
            <a:avLst/>
          </a:prstGeom>
          <a:noFill/>
        </p:spPr>
        <p:txBody>
          <a:bodyPr wrap="square" rtlCol="0">
            <a:spAutoFit/>
          </a:bodyPr>
          <a:lstStyle/>
          <a:p>
            <a:pPr defTabSz="914400">
              <a:defRPr/>
            </a:pPr>
            <a:r>
              <a:rPr lang="zh-CN" altLang="en-US" sz="2000" b="1" dirty="0">
                <a:solidFill>
                  <a:srgbClr val="0070C0"/>
                </a:solidFill>
                <a:latin typeface="Microsoft YaHei" panose="020B0503020204020204" pitchFamily="34" charset="-122"/>
                <a:ea typeface="Microsoft YaHei" panose="020B0503020204020204" pitchFamily="34" charset="-122"/>
                <a:cs typeface="+mn-ea"/>
                <a:sym typeface="Times New Roman" panose="02020603050405020304" pitchFamily="18" charset="0"/>
              </a:rPr>
              <a:t>微观投放：高时效性的多维连续</a:t>
            </a:r>
            <a:r>
              <a:rPr lang="en-US" altLang="zh-CN" sz="2000" b="1" dirty="0">
                <a:solidFill>
                  <a:srgbClr val="0070C0"/>
                </a:solidFill>
                <a:latin typeface="Microsoft YaHei" panose="020B0503020204020204" pitchFamily="34" charset="-122"/>
                <a:ea typeface="Microsoft YaHei" panose="020B0503020204020204" pitchFamily="34" charset="-122"/>
                <a:cs typeface="+mn-ea"/>
                <a:sym typeface="Times New Roman" panose="02020603050405020304" pitchFamily="18" charset="0"/>
              </a:rPr>
              <a:t>treatment</a:t>
            </a:r>
            <a:r>
              <a:rPr lang="zh-CN" altLang="en-US" sz="2000" b="1" dirty="0">
                <a:solidFill>
                  <a:srgbClr val="0070C0"/>
                </a:solidFill>
                <a:latin typeface="Microsoft YaHei" panose="020B0503020204020204" pitchFamily="34" charset="-122"/>
                <a:ea typeface="Microsoft YaHei" panose="020B0503020204020204" pitchFamily="34" charset="-122"/>
                <a:cs typeface="+mn-ea"/>
                <a:sym typeface="Times New Roman" panose="02020603050405020304" pitchFamily="18" charset="0"/>
              </a:rPr>
              <a:t>分配</a:t>
            </a:r>
          </a:p>
        </p:txBody>
      </p:sp>
      <p:sp>
        <p:nvSpPr>
          <p:cNvPr id="45" name="Rectangle 48">
            <a:extLst>
              <a:ext uri="{FF2B5EF4-FFF2-40B4-BE49-F238E27FC236}">
                <a16:creationId xmlns:a16="http://schemas.microsoft.com/office/drawing/2014/main" id="{89F64A71-F579-D722-7100-E02065B93B4F}"/>
              </a:ext>
            </a:extLst>
          </p:cNvPr>
          <p:cNvSpPr/>
          <p:nvPr/>
        </p:nvSpPr>
        <p:spPr>
          <a:xfrm>
            <a:off x="6241272" y="1481469"/>
            <a:ext cx="5595102" cy="4208051"/>
          </a:xfrm>
          <a:prstGeom prst="rect">
            <a:avLst/>
          </a:prstGeom>
          <a:noFill/>
          <a:ln w="12700">
            <a:solidFill>
              <a:srgbClr val="0D2381"/>
            </a:solidFill>
          </a:ln>
        </p:spPr>
        <p:txBody>
          <a:bodyPr wrap="square" lIns="0" tIns="0" rIns="0" bIns="0" rtlCol="0" anchor="ctr">
            <a:noAutofit/>
          </a:bodyPr>
          <a:lstStyle/>
          <a:p>
            <a:pPr algn="ctr" defTabSz="914400">
              <a:defRPr/>
            </a:pPr>
            <a:endParaRPr kumimoji="1" lang="zh-CN" altLang="en-US" sz="1600" b="1" dirty="0">
              <a:solidFill>
                <a:srgbClr val="0D2381"/>
              </a:solidFill>
              <a:latin typeface="Microsoft YaHei" panose="020B0503020204020204" pitchFamily="34" charset="-122"/>
              <a:ea typeface="Microsoft YaHei"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EC63065-016F-4856-7981-05141BAAB859}"/>
                  </a:ext>
                </a:extLst>
              </p:cNvPr>
              <p:cNvSpPr txBox="1"/>
              <p:nvPr/>
            </p:nvSpPr>
            <p:spPr>
              <a:xfrm>
                <a:off x="6696315" y="5328572"/>
                <a:ext cx="4852662" cy="307777"/>
              </a:xfrm>
              <a:prstGeom prst="rect">
                <a:avLst/>
              </a:prstGeom>
              <a:noFill/>
            </p:spPr>
            <p:txBody>
              <a:bodyPr wrap="square" rtlCol="0">
                <a:spAutoFit/>
              </a:bodyPr>
              <a:lstStyle/>
              <a:p>
                <a:r>
                  <a:rPr lang="zh-CN" altLang="en-US" sz="1400" b="1" dirty="0">
                    <a:latin typeface="Microsoft YaHei" panose="020B0503020204020204" pitchFamily="34" charset="-122"/>
                    <a:ea typeface="Microsoft YaHei" panose="020B0503020204020204" pitchFamily="34" charset="-122"/>
                    <a:sym typeface="Times New Roman" panose="02020603050405020304" pitchFamily="18" charset="0"/>
                  </a:rPr>
                  <a:t>补贴</a:t>
                </a:r>
                <a:r>
                  <a:rPr lang="zh-CN" altLang="en-US" sz="1400" b="1">
                    <a:latin typeface="Microsoft YaHei" panose="020B0503020204020204" pitchFamily="34" charset="-122"/>
                    <a:ea typeface="Microsoft YaHei" panose="020B0503020204020204" pitchFamily="34" charset="-122"/>
                    <a:sym typeface="Times New Roman" panose="02020603050405020304" pitchFamily="18" charset="0"/>
                  </a:rPr>
                  <a:t>决策：</a:t>
                </a:r>
                <a:r>
                  <a:rPr lang="zh-CN" altLang="en-US" sz="1400">
                    <a:latin typeface="Microsoft YaHei" panose="020B0503020204020204" pitchFamily="34" charset="-122"/>
                    <a:ea typeface="Microsoft YaHei" panose="020B0503020204020204" pitchFamily="34" charset="-122"/>
                    <a:sym typeface="Times New Roman" panose="02020603050405020304" pitchFamily="18" charset="0"/>
                  </a:rPr>
                  <a:t>权衡弹性与成本的</a:t>
                </a:r>
                <a14:m>
                  <m:oMath xmlns:m="http://schemas.openxmlformats.org/officeDocument/2006/math">
                    <m:r>
                      <a:rPr lang="zh-CN" altLang="en-US" sz="1400" b="1" i="1">
                        <a:latin typeface="Cambria Math" panose="02040503050406030204" pitchFamily="18" charset="0"/>
                        <a:ea typeface="微软雅黑" panose="020B0503020204020204" pitchFamily="34" charset="-122"/>
                        <a:sym typeface="Times New Roman" panose="02020603050405020304" pitchFamily="18" charset="0"/>
                      </a:rPr>
                      <m:t>经验</m:t>
                    </m:r>
                    <m:r>
                      <a:rPr lang="zh-CN" altLang="en-US" sz="1400" b="1" i="1" smtClean="0">
                        <a:latin typeface="Cambria Math" panose="02040503050406030204" pitchFamily="18" charset="0"/>
                        <a:ea typeface="微软雅黑" panose="020B0503020204020204" pitchFamily="34" charset="-122"/>
                        <a:sym typeface="Times New Roman" panose="02020603050405020304" pitchFamily="18" charset="0"/>
                      </a:rPr>
                      <m:t>公式</m:t>
                    </m:r>
                    <m: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t> </m:t>
                    </m:r>
                    <m:r>
                      <a:rPr lang="en-US" altLang="zh-CN" sz="1400" b="1" i="0" smtClean="0">
                        <a:latin typeface="Cambria Math" panose="02040503050406030204" pitchFamily="18" charset="0"/>
                        <a:ea typeface="微软雅黑" panose="020B0503020204020204" pitchFamily="34" charset="-122"/>
                        <a:sym typeface="Times New Roman" panose="02020603050405020304" pitchFamily="18" charset="0"/>
                      </a:rPr>
                      <m:t>𝐚𝐫𝐠𝐦𝐚</m:t>
                    </m:r>
                    <m:sSub>
                      <m:sSubPr>
                        <m:ctrlP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ctrlPr>
                      </m:sSubPr>
                      <m:e>
                        <m:r>
                          <a:rPr lang="en-US" altLang="zh-CN" sz="1400" b="1" i="0" smtClean="0">
                            <a:latin typeface="Cambria Math" panose="02040503050406030204" pitchFamily="18" charset="0"/>
                            <a:ea typeface="微软雅黑" panose="020B0503020204020204" pitchFamily="34" charset="-122"/>
                            <a:sym typeface="Times New Roman" panose="02020603050405020304" pitchFamily="18" charset="0"/>
                          </a:rPr>
                          <m:t>𝐱</m:t>
                        </m:r>
                      </m:e>
                      <m:sub>
                        <m: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t>𝒊</m:t>
                        </m:r>
                      </m:sub>
                    </m:sSub>
                    <m: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t> </m:t>
                    </m:r>
                    <m:sSub>
                      <m:sSubPr>
                        <m:ctrlP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ctrlPr>
                      </m:sSubPr>
                      <m:e>
                        <m: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t>𝒓</m:t>
                        </m:r>
                      </m:e>
                      <m:sub>
                        <m: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t>𝒊</m:t>
                        </m:r>
                      </m:sub>
                    </m:sSub>
                    <m: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t>−</m:t>
                    </m:r>
                    <m: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t>𝝀</m:t>
                    </m:r>
                    <m:sSub>
                      <m:sSubPr>
                        <m:ctrlP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ctrlPr>
                      </m:sSubPr>
                      <m:e>
                        <m: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t>𝒄</m:t>
                        </m:r>
                      </m:e>
                      <m:sub>
                        <m:r>
                          <a:rPr lang="en-US" altLang="zh-CN" sz="1400" b="1" i="1" smtClean="0">
                            <a:latin typeface="Cambria Math" panose="02040503050406030204" pitchFamily="18" charset="0"/>
                            <a:ea typeface="微软雅黑" panose="020B0503020204020204" pitchFamily="34" charset="-122"/>
                            <a:sym typeface="Times New Roman" panose="02020603050405020304" pitchFamily="18" charset="0"/>
                          </a:rPr>
                          <m:t>𝒊</m:t>
                        </m:r>
                      </m:sub>
                    </m:sSub>
                  </m:oMath>
                </a14:m>
                <a:endParaRPr lang="zh-CN" altLang="en-US" sz="1400" b="1" dirty="0">
                  <a:latin typeface="Microsoft YaHei" panose="020B0503020204020204" pitchFamily="34" charset="-122"/>
                  <a:ea typeface="Microsoft YaHei" panose="020B0503020204020204" pitchFamily="34" charset="-122"/>
                  <a:sym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7EC63065-016F-4856-7981-05141BAAB859}"/>
                  </a:ext>
                </a:extLst>
              </p:cNvPr>
              <p:cNvSpPr txBox="1">
                <a:spLocks noRot="1" noChangeAspect="1" noMove="1" noResize="1" noEditPoints="1" noAdjustHandles="1" noChangeArrowheads="1" noChangeShapeType="1" noTextEdit="1"/>
              </p:cNvSpPr>
              <p:nvPr/>
            </p:nvSpPr>
            <p:spPr>
              <a:xfrm>
                <a:off x="6696315" y="5328572"/>
                <a:ext cx="4852662" cy="307777"/>
              </a:xfrm>
              <a:prstGeom prst="rect">
                <a:avLst/>
              </a:prstGeom>
              <a:blipFill>
                <a:blip r:embed="rId4"/>
                <a:stretch>
                  <a:fillRect l="-522" b="-15385"/>
                </a:stretch>
              </a:blipFill>
            </p:spPr>
            <p:txBody>
              <a:bodyPr/>
              <a:lstStyle/>
              <a:p>
                <a:r>
                  <a:rPr lang="zh-CN" altLang="en-US">
                    <a:noFill/>
                  </a:rPr>
                  <a:t> </a:t>
                </a:r>
              </a:p>
            </p:txBody>
          </p:sp>
        </mc:Fallback>
      </mc:AlternateContent>
      <p:pic>
        <p:nvPicPr>
          <p:cNvPr id="47" name="图片 46">
            <a:extLst>
              <a:ext uri="{FF2B5EF4-FFF2-40B4-BE49-F238E27FC236}">
                <a16:creationId xmlns:a16="http://schemas.microsoft.com/office/drawing/2014/main" id="{E832E50E-8624-296E-6F69-2D748751127E}"/>
              </a:ext>
            </a:extLst>
          </p:cNvPr>
          <p:cNvPicPr>
            <a:picLocks noChangeAspect="1"/>
          </p:cNvPicPr>
          <p:nvPr/>
        </p:nvPicPr>
        <p:blipFill>
          <a:blip r:embed="rId5"/>
          <a:stretch>
            <a:fillRect/>
          </a:stretch>
        </p:blipFill>
        <p:spPr>
          <a:xfrm>
            <a:off x="8012675" y="4126215"/>
            <a:ext cx="2879102" cy="1106185"/>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43C19ACE-B6A2-0CA5-BD10-9035CDD7F050}"/>
                  </a:ext>
                </a:extLst>
              </p:cNvPr>
              <p:cNvSpPr/>
              <p:nvPr/>
            </p:nvSpPr>
            <p:spPr>
              <a:xfrm>
                <a:off x="7985760" y="4530100"/>
                <a:ext cx="2987040" cy="37254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3130" rtl="0" eaLnBrk="1" fontAlgn="auto" latinLnBrk="0" hangingPunct="1">
                  <a:lnSpc>
                    <a:spcPct val="100000"/>
                  </a:lnSpc>
                  <a:spcBef>
                    <a:spcPts val="0"/>
                  </a:spcBef>
                  <a:spcAft>
                    <a:spcPts val="0"/>
                  </a:spcAft>
                  <a:buClrTx/>
                  <a:buSzTx/>
                  <a:buFontTx/>
                  <a:buNone/>
                  <a:tabLst/>
                </a:pPr>
                <a:r>
                  <a:rPr lang="zh-CN" altLang="en-US" sz="14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人粒度弹性</a:t>
                </a:r>
                <a14:m>
                  <m:oMath xmlns:m="http://schemas.openxmlformats.org/officeDocument/2006/math">
                    <m:r>
                      <a:rPr lang="en-US" altLang="zh-CN" sz="1400" b="1" i="1" smtClean="0">
                        <a:solidFill>
                          <a:schemeClr val="tx1"/>
                        </a:solidFill>
                        <a:latin typeface="Cambria Math" panose="02040503050406030204" pitchFamily="18" charset="0"/>
                        <a:ea typeface="微软雅黑" panose="020B0503020204020204" pitchFamily="34" charset="-122"/>
                        <a:sym typeface="Times New Roman" panose="02020603050405020304" pitchFamily="18" charset="0"/>
                      </a:rPr>
                      <m:t>𝒓</m:t>
                    </m:r>
                  </m:oMath>
                </a14:m>
                <a:r>
                  <a:rPr lang="en-US" altLang="zh-CN" sz="14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 / </a:t>
                </a:r>
                <a:r>
                  <a:rPr lang="zh-CN" altLang="en-US" sz="14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成本</a:t>
                </a:r>
                <a14:m>
                  <m:oMath xmlns:m="http://schemas.openxmlformats.org/officeDocument/2006/math">
                    <m:r>
                      <a:rPr lang="en-US" altLang="zh-CN" sz="1400" b="1" i="1" smtClean="0">
                        <a:solidFill>
                          <a:schemeClr val="tx1"/>
                        </a:solidFill>
                        <a:latin typeface="Cambria Math" panose="02040503050406030204" pitchFamily="18" charset="0"/>
                        <a:ea typeface="微软雅黑" panose="020B0503020204020204" pitchFamily="34" charset="-122"/>
                        <a:sym typeface="Times New Roman" panose="02020603050405020304" pitchFamily="18" charset="0"/>
                      </a:rPr>
                      <m:t>𝒄</m:t>
                    </m:r>
                  </m:oMath>
                </a14:m>
                <a:r>
                  <a:rPr lang="zh-CN" altLang="en-US" sz="1400" b="1">
                    <a:solidFill>
                      <a:schemeClr val="tx1"/>
                    </a:solidFill>
                    <a:latin typeface="Microsoft YaHei" panose="020B0503020204020204" pitchFamily="34" charset="-122"/>
                    <a:ea typeface="Microsoft YaHei" panose="020B0503020204020204" pitchFamily="34" charset="-122"/>
                    <a:sym typeface="Times New Roman" panose="02020603050405020304" pitchFamily="18" charset="0"/>
                  </a:rPr>
                  <a:t> 预估</a:t>
                </a:r>
                <a:endParaRPr kumimoji="0" lang="zh-CN" altLang="en-US" sz="1400" b="1"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sym typeface="Times New Roman" panose="02020603050405020304" pitchFamily="18" charset="0"/>
                </a:endParaRPr>
              </a:p>
            </p:txBody>
          </p:sp>
        </mc:Choice>
        <mc:Fallback xmlns="">
          <p:sp>
            <p:nvSpPr>
              <p:cNvPr id="48" name="矩形 47">
                <a:extLst>
                  <a:ext uri="{FF2B5EF4-FFF2-40B4-BE49-F238E27FC236}">
                    <a16:creationId xmlns:a16="http://schemas.microsoft.com/office/drawing/2014/main" id="{43C19ACE-B6A2-0CA5-BD10-9035CDD7F050}"/>
                  </a:ext>
                </a:extLst>
              </p:cNvPr>
              <p:cNvSpPr>
                <a:spLocks noRot="1" noChangeAspect="1" noMove="1" noResize="1" noEditPoints="1" noAdjustHandles="1" noChangeArrowheads="1" noChangeShapeType="1" noTextEdit="1"/>
              </p:cNvSpPr>
              <p:nvPr/>
            </p:nvSpPr>
            <p:spPr>
              <a:xfrm>
                <a:off x="7985760" y="4530100"/>
                <a:ext cx="2987040" cy="372548"/>
              </a:xfrm>
              <a:prstGeom prst="rect">
                <a:avLst/>
              </a:prstGeom>
              <a:blipFill>
                <a:blip r:embed="rId6"/>
                <a:stretch>
                  <a:fillRect b="-6667"/>
                </a:stretch>
              </a:blipFill>
              <a:ln>
                <a:noFill/>
              </a:ln>
            </p:spPr>
            <p:txBody>
              <a:bodyPr/>
              <a:lstStyle/>
              <a:p>
                <a:r>
                  <a:rPr lang="zh-CN" altLang="en-US">
                    <a:noFill/>
                  </a:rPr>
                  <a:t> </a:t>
                </a:r>
              </a:p>
            </p:txBody>
          </p:sp>
        </mc:Fallback>
      </mc:AlternateContent>
      <p:sp>
        <p:nvSpPr>
          <p:cNvPr id="49" name="文本框 48">
            <a:extLst>
              <a:ext uri="{FF2B5EF4-FFF2-40B4-BE49-F238E27FC236}">
                <a16:creationId xmlns:a16="http://schemas.microsoft.com/office/drawing/2014/main" id="{F1AD2F23-20A6-6AE6-5C3A-6E5AE6F58EA2}"/>
              </a:ext>
            </a:extLst>
          </p:cNvPr>
          <p:cNvSpPr txBox="1"/>
          <p:nvPr/>
        </p:nvSpPr>
        <p:spPr>
          <a:xfrm>
            <a:off x="489042" y="2139649"/>
            <a:ext cx="5194127" cy="658129"/>
          </a:xfrm>
          <a:prstGeom prst="rect">
            <a:avLst/>
          </a:prstGeom>
          <a:noFill/>
        </p:spPr>
        <p:txBody>
          <a:bodyPr wrap="square">
            <a:spAutoFit/>
          </a:bodyPr>
          <a:lstStyle/>
          <a:p>
            <a:pPr>
              <a:lnSpc>
                <a:spcPct val="120000"/>
              </a:lnSpc>
            </a:pPr>
            <a:r>
              <a:rPr lang="zh-CN" altLang="en-US" sz="1600" b="1" dirty="0">
                <a:latin typeface="Microsoft YaHei" panose="020B0503020204020204" pitchFamily="34" charset="-122"/>
                <a:ea typeface="Microsoft YaHei" panose="020B0503020204020204" pitchFamily="34" charset="-122"/>
                <a:sym typeface="Times New Roman" panose="02020603050405020304" pitchFamily="18" charset="0"/>
              </a:rPr>
              <a:t>资源规划</a:t>
            </a:r>
            <a:r>
              <a:rPr lang="zh-CN" altLang="en-US" sz="1600" dirty="0">
                <a:latin typeface="Microsoft YaHei" panose="020B0503020204020204" pitchFamily="34" charset="-122"/>
                <a:ea typeface="Microsoft YaHei" panose="020B0503020204020204" pitchFamily="34" charset="-122"/>
                <a:sym typeface="Times New Roman" panose="02020603050405020304" pitchFamily="18" charset="0"/>
              </a:rPr>
              <a:t>决策月级别补贴资源分配，</a:t>
            </a:r>
            <a:r>
              <a:rPr lang="zh-CN" altLang="en-US" sz="1600" b="1" dirty="0">
                <a:latin typeface="Microsoft YaHei" panose="020B0503020204020204" pitchFamily="34" charset="-122"/>
                <a:ea typeface="Microsoft YaHei" panose="020B0503020204020204" pitchFamily="34" charset="-122"/>
                <a:sym typeface="Times New Roman" panose="02020603050405020304" pitchFamily="18" charset="0"/>
              </a:rPr>
              <a:t>预算额极大</a:t>
            </a:r>
            <a:r>
              <a:rPr lang="zh-CN" altLang="en-US" sz="1600" dirty="0">
                <a:latin typeface="Microsoft YaHei" panose="020B0503020204020204" pitchFamily="34" charset="-122"/>
                <a:ea typeface="Microsoft YaHei" panose="020B0503020204020204" pitchFamily="34" charset="-122"/>
                <a:sym typeface="Times New Roman" panose="02020603050405020304" pitchFamily="18" charset="0"/>
              </a:rPr>
              <a:t>，决策</a:t>
            </a:r>
            <a:r>
              <a:rPr lang="zh-CN" altLang="en-US" sz="1600" b="1" dirty="0">
                <a:latin typeface="Microsoft YaHei" panose="020B0503020204020204" pitchFamily="34" charset="-122"/>
                <a:ea typeface="Microsoft YaHei" panose="020B0503020204020204" pitchFamily="34" charset="-122"/>
                <a:sym typeface="Times New Roman" panose="02020603050405020304" pitchFamily="18" charset="0"/>
              </a:rPr>
              <a:t>目标多</a:t>
            </a:r>
            <a:r>
              <a:rPr lang="zh-CN" altLang="en-US" sz="1600" dirty="0">
                <a:latin typeface="Microsoft YaHei" panose="020B0503020204020204" pitchFamily="34" charset="-122"/>
                <a:ea typeface="Microsoft YaHei" panose="020B0503020204020204" pitchFamily="34" charset="-122"/>
                <a:sym typeface="Times New Roman" panose="02020603050405020304" pitchFamily="18" charset="0"/>
              </a:rPr>
              <a:t>，但可用历史</a:t>
            </a:r>
            <a:r>
              <a:rPr lang="zh-CN" altLang="en-US" sz="1600" b="1" dirty="0">
                <a:latin typeface="Microsoft YaHei" panose="020B0503020204020204" pitchFamily="34" charset="-122"/>
                <a:ea typeface="Microsoft YaHei" panose="020B0503020204020204" pitchFamily="34" charset="-122"/>
                <a:sym typeface="Times New Roman" panose="02020603050405020304" pitchFamily="18" charset="0"/>
              </a:rPr>
              <a:t>数据不足</a:t>
            </a:r>
            <a:r>
              <a:rPr lang="zh-CN" altLang="en-US" sz="1600" dirty="0">
                <a:latin typeface="Microsoft YaHei" panose="020B0503020204020204" pitchFamily="34" charset="-122"/>
                <a:ea typeface="Microsoft YaHei" panose="020B0503020204020204" pitchFamily="34" charset="-122"/>
                <a:sym typeface="Times New Roman" panose="02020603050405020304" pitchFamily="18" charset="0"/>
              </a:rPr>
              <a:t>，需融合</a:t>
            </a:r>
            <a:r>
              <a:rPr lang="zh-CN" altLang="en-US" sz="1600" b="1" dirty="0">
                <a:latin typeface="Microsoft YaHei" panose="020B0503020204020204" pitchFamily="34" charset="-122"/>
                <a:ea typeface="Microsoft YaHei" panose="020B0503020204020204" pitchFamily="34" charset="-122"/>
                <a:sym typeface="Times New Roman" panose="02020603050405020304" pitchFamily="18" charset="0"/>
              </a:rPr>
              <a:t>专家经验</a:t>
            </a:r>
            <a:r>
              <a:rPr lang="zh-CN" altLang="en-US" sz="1600" dirty="0">
                <a:latin typeface="Microsoft YaHei" panose="020B0503020204020204" pitchFamily="34" charset="-122"/>
                <a:ea typeface="Microsoft YaHei" panose="020B0503020204020204" pitchFamily="34" charset="-122"/>
                <a:sym typeface="Times New Roman" panose="02020603050405020304" pitchFamily="18" charset="0"/>
              </a:rPr>
              <a:t>：</a:t>
            </a:r>
          </a:p>
        </p:txBody>
      </p:sp>
      <p:sp>
        <p:nvSpPr>
          <p:cNvPr id="50" name="straight-right-arrow_57116">
            <a:extLst>
              <a:ext uri="{FF2B5EF4-FFF2-40B4-BE49-F238E27FC236}">
                <a16:creationId xmlns:a16="http://schemas.microsoft.com/office/drawing/2014/main" id="{A98DD4FA-D5EC-F1DE-E62A-E76ED6FC639D}"/>
              </a:ext>
            </a:extLst>
          </p:cNvPr>
          <p:cNvSpPr/>
          <p:nvPr/>
        </p:nvSpPr>
        <p:spPr>
          <a:xfrm rot="2615035">
            <a:off x="3881332" y="3312044"/>
            <a:ext cx="609685" cy="372807"/>
          </a:xfrm>
          <a:custGeom>
            <a:avLst/>
            <a:gdLst>
              <a:gd name="T0" fmla="*/ 1623 w 1664"/>
              <a:gd name="T1" fmla="*/ 452 h 1019"/>
              <a:gd name="T2" fmla="*/ 1107 w 1664"/>
              <a:gd name="T3" fmla="*/ 41 h 1019"/>
              <a:gd name="T4" fmla="*/ 973 w 1664"/>
              <a:gd name="T5" fmla="*/ 105 h 1019"/>
              <a:gd name="T6" fmla="*/ 973 w 1664"/>
              <a:gd name="T7" fmla="*/ 243 h 1019"/>
              <a:gd name="T8" fmla="*/ 900 w 1664"/>
              <a:gd name="T9" fmla="*/ 325 h 1019"/>
              <a:gd name="T10" fmla="*/ 80 w 1664"/>
              <a:gd name="T11" fmla="*/ 325 h 1019"/>
              <a:gd name="T12" fmla="*/ 0 w 1664"/>
              <a:gd name="T13" fmla="*/ 403 h 1019"/>
              <a:gd name="T14" fmla="*/ 0 w 1664"/>
              <a:gd name="T15" fmla="*/ 619 h 1019"/>
              <a:gd name="T16" fmla="*/ 80 w 1664"/>
              <a:gd name="T17" fmla="*/ 699 h 1019"/>
              <a:gd name="T18" fmla="*/ 900 w 1664"/>
              <a:gd name="T19" fmla="*/ 699 h 1019"/>
              <a:gd name="T20" fmla="*/ 973 w 1664"/>
              <a:gd name="T21" fmla="*/ 777 h 1019"/>
              <a:gd name="T22" fmla="*/ 973 w 1664"/>
              <a:gd name="T23" fmla="*/ 915 h 1019"/>
              <a:gd name="T24" fmla="*/ 1105 w 1664"/>
              <a:gd name="T25" fmla="*/ 977 h 1019"/>
              <a:gd name="T26" fmla="*/ 1620 w 1664"/>
              <a:gd name="T27" fmla="*/ 577 h 1019"/>
              <a:gd name="T28" fmla="*/ 1623 w 1664"/>
              <a:gd name="T29" fmla="*/ 452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64" h="1019">
                <a:moveTo>
                  <a:pt x="1623" y="452"/>
                </a:moveTo>
                <a:lnTo>
                  <a:pt x="1107" y="41"/>
                </a:lnTo>
                <a:cubicBezTo>
                  <a:pt x="1053" y="0"/>
                  <a:pt x="973" y="37"/>
                  <a:pt x="973" y="105"/>
                </a:cubicBezTo>
                <a:lnTo>
                  <a:pt x="973" y="243"/>
                </a:lnTo>
                <a:cubicBezTo>
                  <a:pt x="973" y="287"/>
                  <a:pt x="944" y="325"/>
                  <a:pt x="900" y="325"/>
                </a:cubicBezTo>
                <a:lnTo>
                  <a:pt x="80" y="325"/>
                </a:lnTo>
                <a:cubicBezTo>
                  <a:pt x="36" y="325"/>
                  <a:pt x="0" y="357"/>
                  <a:pt x="0" y="403"/>
                </a:cubicBezTo>
                <a:lnTo>
                  <a:pt x="0" y="619"/>
                </a:lnTo>
                <a:cubicBezTo>
                  <a:pt x="0" y="661"/>
                  <a:pt x="36" y="699"/>
                  <a:pt x="80" y="699"/>
                </a:cubicBezTo>
                <a:lnTo>
                  <a:pt x="900" y="699"/>
                </a:lnTo>
                <a:cubicBezTo>
                  <a:pt x="944" y="699"/>
                  <a:pt x="973" y="733"/>
                  <a:pt x="973" y="777"/>
                </a:cubicBezTo>
                <a:lnTo>
                  <a:pt x="973" y="915"/>
                </a:lnTo>
                <a:cubicBezTo>
                  <a:pt x="973" y="981"/>
                  <a:pt x="1053" y="1019"/>
                  <a:pt x="1105" y="977"/>
                </a:cubicBezTo>
                <a:lnTo>
                  <a:pt x="1620" y="577"/>
                </a:lnTo>
                <a:cubicBezTo>
                  <a:pt x="1663" y="547"/>
                  <a:pt x="1664" y="484"/>
                  <a:pt x="1623" y="4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1" name="straight-right-arrow_57116">
            <a:extLst>
              <a:ext uri="{FF2B5EF4-FFF2-40B4-BE49-F238E27FC236}">
                <a16:creationId xmlns:a16="http://schemas.microsoft.com/office/drawing/2014/main" id="{F44E5F02-C48E-F6C5-A9BF-B95FF8D8F770}"/>
              </a:ext>
            </a:extLst>
          </p:cNvPr>
          <p:cNvSpPr/>
          <p:nvPr/>
        </p:nvSpPr>
        <p:spPr>
          <a:xfrm rot="18701985">
            <a:off x="3917988" y="4714510"/>
            <a:ext cx="609685" cy="372807"/>
          </a:xfrm>
          <a:custGeom>
            <a:avLst/>
            <a:gdLst>
              <a:gd name="T0" fmla="*/ 1623 w 1664"/>
              <a:gd name="T1" fmla="*/ 452 h 1019"/>
              <a:gd name="T2" fmla="*/ 1107 w 1664"/>
              <a:gd name="T3" fmla="*/ 41 h 1019"/>
              <a:gd name="T4" fmla="*/ 973 w 1664"/>
              <a:gd name="T5" fmla="*/ 105 h 1019"/>
              <a:gd name="T6" fmla="*/ 973 w 1664"/>
              <a:gd name="T7" fmla="*/ 243 h 1019"/>
              <a:gd name="T8" fmla="*/ 900 w 1664"/>
              <a:gd name="T9" fmla="*/ 325 h 1019"/>
              <a:gd name="T10" fmla="*/ 80 w 1664"/>
              <a:gd name="T11" fmla="*/ 325 h 1019"/>
              <a:gd name="T12" fmla="*/ 0 w 1664"/>
              <a:gd name="T13" fmla="*/ 403 h 1019"/>
              <a:gd name="T14" fmla="*/ 0 w 1664"/>
              <a:gd name="T15" fmla="*/ 619 h 1019"/>
              <a:gd name="T16" fmla="*/ 80 w 1664"/>
              <a:gd name="T17" fmla="*/ 699 h 1019"/>
              <a:gd name="T18" fmla="*/ 900 w 1664"/>
              <a:gd name="T19" fmla="*/ 699 h 1019"/>
              <a:gd name="T20" fmla="*/ 973 w 1664"/>
              <a:gd name="T21" fmla="*/ 777 h 1019"/>
              <a:gd name="T22" fmla="*/ 973 w 1664"/>
              <a:gd name="T23" fmla="*/ 915 h 1019"/>
              <a:gd name="T24" fmla="*/ 1105 w 1664"/>
              <a:gd name="T25" fmla="*/ 977 h 1019"/>
              <a:gd name="T26" fmla="*/ 1620 w 1664"/>
              <a:gd name="T27" fmla="*/ 577 h 1019"/>
              <a:gd name="T28" fmla="*/ 1623 w 1664"/>
              <a:gd name="T29" fmla="*/ 452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64" h="1019">
                <a:moveTo>
                  <a:pt x="1623" y="452"/>
                </a:moveTo>
                <a:lnTo>
                  <a:pt x="1107" y="41"/>
                </a:lnTo>
                <a:cubicBezTo>
                  <a:pt x="1053" y="0"/>
                  <a:pt x="973" y="37"/>
                  <a:pt x="973" y="105"/>
                </a:cubicBezTo>
                <a:lnTo>
                  <a:pt x="973" y="243"/>
                </a:lnTo>
                <a:cubicBezTo>
                  <a:pt x="973" y="287"/>
                  <a:pt x="944" y="325"/>
                  <a:pt x="900" y="325"/>
                </a:cubicBezTo>
                <a:lnTo>
                  <a:pt x="80" y="325"/>
                </a:lnTo>
                <a:cubicBezTo>
                  <a:pt x="36" y="325"/>
                  <a:pt x="0" y="357"/>
                  <a:pt x="0" y="403"/>
                </a:cubicBezTo>
                <a:lnTo>
                  <a:pt x="0" y="619"/>
                </a:lnTo>
                <a:cubicBezTo>
                  <a:pt x="0" y="661"/>
                  <a:pt x="36" y="699"/>
                  <a:pt x="80" y="699"/>
                </a:cubicBezTo>
                <a:lnTo>
                  <a:pt x="900" y="699"/>
                </a:lnTo>
                <a:cubicBezTo>
                  <a:pt x="944" y="699"/>
                  <a:pt x="973" y="733"/>
                  <a:pt x="973" y="777"/>
                </a:cubicBezTo>
                <a:lnTo>
                  <a:pt x="973" y="915"/>
                </a:lnTo>
                <a:cubicBezTo>
                  <a:pt x="973" y="981"/>
                  <a:pt x="1053" y="1019"/>
                  <a:pt x="1105" y="977"/>
                </a:cubicBezTo>
                <a:lnTo>
                  <a:pt x="1620" y="577"/>
                </a:lnTo>
                <a:cubicBezTo>
                  <a:pt x="1663" y="547"/>
                  <a:pt x="1664" y="484"/>
                  <a:pt x="1623" y="4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2" name="文本框 51">
            <a:extLst>
              <a:ext uri="{FF2B5EF4-FFF2-40B4-BE49-F238E27FC236}">
                <a16:creationId xmlns:a16="http://schemas.microsoft.com/office/drawing/2014/main" id="{EE8E00D7-5C2B-67B7-C4CE-B708DD5BCE09}"/>
              </a:ext>
            </a:extLst>
          </p:cNvPr>
          <p:cNvSpPr txBox="1"/>
          <p:nvPr/>
        </p:nvSpPr>
        <p:spPr>
          <a:xfrm>
            <a:off x="6412322" y="2109169"/>
            <a:ext cx="5194127" cy="658065"/>
          </a:xfrm>
          <a:prstGeom prst="rect">
            <a:avLst/>
          </a:prstGeom>
          <a:noFill/>
        </p:spPr>
        <p:txBody>
          <a:bodyPr wrap="square">
            <a:spAutoFit/>
          </a:bodyPr>
          <a:lstStyle/>
          <a:p>
            <a:pPr>
              <a:lnSpc>
                <a:spcPct val="120000"/>
              </a:lnSpc>
            </a:pPr>
            <a:r>
              <a:rPr lang="zh-CN" altLang="en-US" sz="1600" b="1" dirty="0">
                <a:latin typeface="Microsoft YaHei" panose="020B0503020204020204" pitchFamily="34" charset="-122"/>
                <a:ea typeface="Microsoft YaHei" panose="020B0503020204020204" pitchFamily="34" charset="-122"/>
                <a:sym typeface="Times New Roman" panose="02020603050405020304" pitchFamily="18" charset="0"/>
              </a:rPr>
              <a:t>人粒度补贴分配</a:t>
            </a:r>
            <a:r>
              <a:rPr lang="zh-CN" altLang="en-US" sz="1600" dirty="0">
                <a:latin typeface="Microsoft YaHei" panose="020B0503020204020204" pitchFamily="34" charset="-122"/>
                <a:ea typeface="Microsoft YaHei" panose="020B0503020204020204" pitchFamily="34" charset="-122"/>
                <a:sym typeface="Times New Roman" panose="02020603050405020304" pitchFamily="18" charset="0"/>
              </a:rPr>
              <a:t>需决策</a:t>
            </a:r>
            <a:r>
              <a:rPr lang="zh-CN" altLang="en-US" sz="1600" b="1" dirty="0">
                <a:latin typeface="Microsoft YaHei" panose="020B0503020204020204" pitchFamily="34" charset="-122"/>
                <a:ea typeface="Microsoft YaHei" panose="020B0503020204020204" pitchFamily="34" charset="-122"/>
                <a:sym typeface="Times New Roman" panose="02020603050405020304" pitchFamily="18" charset="0"/>
              </a:rPr>
              <a:t>高维连续</a:t>
            </a:r>
            <a:r>
              <a:rPr lang="zh-CN" altLang="en-US" sz="1600" dirty="0">
                <a:latin typeface="Microsoft YaHei" panose="020B0503020204020204" pitchFamily="34" charset="-122"/>
                <a:ea typeface="Microsoft YaHei" panose="020B0503020204020204" pitchFamily="34" charset="-122"/>
                <a:sym typeface="Times New Roman" panose="02020603050405020304" pitchFamily="18" charset="0"/>
              </a:rPr>
              <a:t>的补贴抓手，在</a:t>
            </a:r>
            <a:r>
              <a:rPr lang="en-US" altLang="zh-CN" sz="1600" b="1" dirty="0">
                <a:latin typeface="Microsoft YaHei" panose="020B0503020204020204" pitchFamily="34" charset="-122"/>
                <a:ea typeface="Microsoft YaHei" panose="020B0503020204020204" pitchFamily="34" charset="-122"/>
                <a:sym typeface="Times New Roman" panose="02020603050405020304" pitchFamily="18" charset="0"/>
              </a:rPr>
              <a:t>50ms</a:t>
            </a:r>
            <a:r>
              <a:rPr lang="zh-CN" altLang="en-US" sz="1600" dirty="0">
                <a:latin typeface="Microsoft YaHei" panose="020B0503020204020204" pitchFamily="34" charset="-122"/>
                <a:ea typeface="Microsoft YaHei" panose="020B0503020204020204" pitchFamily="34" charset="-122"/>
                <a:sym typeface="Times New Roman" panose="02020603050405020304" pitchFamily="18" charset="0"/>
              </a:rPr>
              <a:t>计算时限下，决策严重依赖</a:t>
            </a:r>
            <a:r>
              <a:rPr lang="zh-CN" altLang="en-US" sz="1600" b="1" dirty="0">
                <a:latin typeface="Microsoft YaHei" panose="020B0503020204020204" pitchFamily="34" charset="-122"/>
                <a:ea typeface="Microsoft YaHei" panose="020B0503020204020204" pitchFamily="34" charset="-122"/>
                <a:sym typeface="Times New Roman" panose="02020603050405020304" pitchFamily="18" charset="0"/>
              </a:rPr>
              <a:t>预测模型</a:t>
            </a:r>
            <a:r>
              <a:rPr lang="zh-CN" altLang="en-US" sz="1600" dirty="0">
                <a:latin typeface="Microsoft YaHei" panose="020B0503020204020204" pitchFamily="34" charset="-122"/>
                <a:ea typeface="Microsoft YaHei" panose="020B0503020204020204" pitchFamily="34" charset="-122"/>
                <a:sym typeface="Times New Roman" panose="02020603050405020304" pitchFamily="18" charset="0"/>
              </a:rPr>
              <a:t>和</a:t>
            </a:r>
            <a:r>
              <a:rPr lang="zh-CN" altLang="en-US" sz="1600" b="1" dirty="0">
                <a:latin typeface="Microsoft YaHei" panose="020B0503020204020204" pitchFamily="34" charset="-122"/>
                <a:ea typeface="Microsoft YaHei" panose="020B0503020204020204" pitchFamily="34" charset="-122"/>
                <a:sym typeface="Times New Roman" panose="02020603050405020304" pitchFamily="18" charset="0"/>
              </a:rPr>
              <a:t>权衡参数</a:t>
            </a:r>
            <a:r>
              <a:rPr lang="zh-CN" altLang="en-US" sz="1600" dirty="0">
                <a:latin typeface="Microsoft YaHei" panose="020B0503020204020204" pitchFamily="34" charset="-122"/>
                <a:ea typeface="Microsoft YaHei" panose="020B0503020204020204" pitchFamily="34" charset="-122"/>
                <a:sym typeface="Times New Roman" panose="02020603050405020304" pitchFamily="18" charset="0"/>
              </a:rPr>
              <a:t>的取值</a:t>
            </a:r>
          </a:p>
        </p:txBody>
      </p:sp>
    </p:spTree>
    <p:extLst>
      <p:ext uri="{BB962C8B-B14F-4D97-AF65-F5344CB8AC3E}">
        <p14:creationId xmlns:p14="http://schemas.microsoft.com/office/powerpoint/2010/main" val="729484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48E4B058-3522-4C37-AAA2-65CF515AAE33}"/>
                  </a:ext>
                </a:extLst>
              </p:cNvPr>
              <p:cNvSpPr txBox="1"/>
              <p:nvPr/>
            </p:nvSpPr>
            <p:spPr>
              <a:xfrm>
                <a:off x="11298293" y="3107234"/>
                <a:ext cx="4423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𝑔</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𝑖</m:t>
                          </m:r>
                        </m:sub>
                      </m:sSub>
                    </m:oMath>
                  </m:oMathPara>
                </a14:m>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7" name="文本框 66">
                <a:extLst>
                  <a:ext uri="{FF2B5EF4-FFF2-40B4-BE49-F238E27FC236}">
                    <a16:creationId xmlns:a16="http://schemas.microsoft.com/office/drawing/2014/main" id="{48E4B058-3522-4C37-AAA2-65CF515AAE33}"/>
                  </a:ext>
                </a:extLst>
              </p:cNvPr>
              <p:cNvSpPr txBox="1">
                <a:spLocks noRot="1" noChangeAspect="1" noMove="1" noResize="1" noEditPoints="1" noAdjustHandles="1" noChangeArrowheads="1" noChangeShapeType="1" noTextEdit="1"/>
              </p:cNvSpPr>
              <p:nvPr/>
            </p:nvSpPr>
            <p:spPr>
              <a:xfrm>
                <a:off x="11298293" y="3107234"/>
                <a:ext cx="442383" cy="369332"/>
              </a:xfrm>
              <a:prstGeom prst="rect">
                <a:avLst/>
              </a:prstGeom>
              <a:blipFill>
                <a:blip r:embed="rId3"/>
                <a:stretch>
                  <a:fillRect b="-6667"/>
                </a:stretch>
              </a:blipFill>
            </p:spPr>
            <p:txBody>
              <a:bodyPr/>
              <a:lstStyle/>
              <a:p>
                <a:r>
                  <a:rPr lang="zh-CN" altLang="en-US">
                    <a:noFill/>
                  </a:rPr>
                  <a:t> </a:t>
                </a:r>
              </a:p>
            </p:txBody>
          </p:sp>
        </mc:Fallback>
      </mc:AlternateContent>
      <p:sp>
        <p:nvSpPr>
          <p:cNvPr id="2" name="盖亚科研合作计划">
            <a:extLst>
              <a:ext uri="{FF2B5EF4-FFF2-40B4-BE49-F238E27FC236}">
                <a16:creationId xmlns:a16="http://schemas.microsoft.com/office/drawing/2014/main" id="{AA8208C5-A42C-C4C2-1D3D-896310CD4FD4}"/>
              </a:ext>
            </a:extLst>
          </p:cNvPr>
          <p:cNvSpPr txBox="1">
            <a:spLocks/>
          </p:cNvSpPr>
          <p:nvPr/>
        </p:nvSpPr>
        <p:spPr>
          <a:xfrm>
            <a:off x="302227" y="185447"/>
            <a:ext cx="6832864" cy="54487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t">
            <a:normAutofit/>
          </a:bodyPr>
          <a:lstStyle>
            <a:lvl1pPr marL="0" marR="0" indent="0" algn="l" defTabSz="825500" rtl="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DFP King Gothic GB Semibold"/>
                <a:ea typeface="DFP King Gothic GB Semibold"/>
                <a:cs typeface="DFP King Gothic GB Semibold"/>
                <a:sym typeface="DFP King Gothic GB Semibold"/>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zh-CN" altLang="en-US" sz="2667"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rPr>
              <a:t>技术路线</a:t>
            </a:r>
            <a:r>
              <a:rPr lang="zh-CN" altLang="en-US" sz="2667" kern="0">
                <a:latin typeface="Microsoft YaHei" panose="020B0503020204020204" pitchFamily="34" charset="-122"/>
                <a:ea typeface="Microsoft YaHei" panose="020B0503020204020204" pitchFamily="34" charset="-122"/>
              </a:rPr>
              <a:t>：宏观侧</a:t>
            </a:r>
            <a:endParaRPr kumimoji="0" lang="zh-CN" altLang="en-US"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endParaRPr>
          </a:p>
        </p:txBody>
      </p:sp>
      <p:grpSp>
        <p:nvGrpSpPr>
          <p:cNvPr id="118" name="组合 117">
            <a:extLst>
              <a:ext uri="{FF2B5EF4-FFF2-40B4-BE49-F238E27FC236}">
                <a16:creationId xmlns:a16="http://schemas.microsoft.com/office/drawing/2014/main" id="{DE9AB91C-85D5-4555-AD10-44A7EB78EC0C}"/>
              </a:ext>
            </a:extLst>
          </p:cNvPr>
          <p:cNvGrpSpPr/>
          <p:nvPr/>
        </p:nvGrpSpPr>
        <p:grpSpPr>
          <a:xfrm>
            <a:off x="8727389" y="2923213"/>
            <a:ext cx="2664513" cy="1637552"/>
            <a:chOff x="1113976" y="2754348"/>
            <a:chExt cx="7376843" cy="3397781"/>
          </a:xfrm>
        </p:grpSpPr>
        <p:sp>
          <p:nvSpPr>
            <p:cNvPr id="38" name="立方体 37">
              <a:extLst>
                <a:ext uri="{FF2B5EF4-FFF2-40B4-BE49-F238E27FC236}">
                  <a16:creationId xmlns:a16="http://schemas.microsoft.com/office/drawing/2014/main" id="{9372F108-873F-4A4C-99C8-D8CF2D2E6DED}"/>
                </a:ext>
              </a:extLst>
            </p:cNvPr>
            <p:cNvSpPr/>
            <p:nvPr/>
          </p:nvSpPr>
          <p:spPr>
            <a:xfrm>
              <a:off x="2345190" y="3295477"/>
              <a:ext cx="961954" cy="2468051"/>
            </a:xfrm>
            <a:prstGeom prst="cube">
              <a:avLst>
                <a:gd name="adj" fmla="val 6592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立方体 39">
              <a:extLst>
                <a:ext uri="{FF2B5EF4-FFF2-40B4-BE49-F238E27FC236}">
                  <a16:creationId xmlns:a16="http://schemas.microsoft.com/office/drawing/2014/main" id="{7377CB24-9A49-4BA5-897B-4485BC702690}"/>
                </a:ext>
              </a:extLst>
            </p:cNvPr>
            <p:cNvSpPr/>
            <p:nvPr/>
          </p:nvSpPr>
          <p:spPr>
            <a:xfrm>
              <a:off x="3646753" y="3699828"/>
              <a:ext cx="878438" cy="1467101"/>
            </a:xfrm>
            <a:prstGeom prst="cube">
              <a:avLst>
                <a:gd name="adj" fmla="val 7211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立方体 40">
              <a:extLst>
                <a:ext uri="{FF2B5EF4-FFF2-40B4-BE49-F238E27FC236}">
                  <a16:creationId xmlns:a16="http://schemas.microsoft.com/office/drawing/2014/main" id="{6FC0F108-AD44-4B97-860A-1F350C42E748}"/>
                </a:ext>
              </a:extLst>
            </p:cNvPr>
            <p:cNvSpPr/>
            <p:nvPr/>
          </p:nvSpPr>
          <p:spPr>
            <a:xfrm>
              <a:off x="4752756" y="3874712"/>
              <a:ext cx="693542" cy="1422568"/>
            </a:xfrm>
            <a:prstGeom prst="cube">
              <a:avLst>
                <a:gd name="adj" fmla="val 6170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立方体 41">
              <a:extLst>
                <a:ext uri="{FF2B5EF4-FFF2-40B4-BE49-F238E27FC236}">
                  <a16:creationId xmlns:a16="http://schemas.microsoft.com/office/drawing/2014/main" id="{81D09E63-1DD3-4504-B645-077BAF48F366}"/>
                </a:ext>
              </a:extLst>
            </p:cNvPr>
            <p:cNvSpPr/>
            <p:nvPr/>
          </p:nvSpPr>
          <p:spPr>
            <a:xfrm>
              <a:off x="6704884" y="3083763"/>
              <a:ext cx="263237" cy="13023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立方体 42">
              <a:extLst>
                <a:ext uri="{FF2B5EF4-FFF2-40B4-BE49-F238E27FC236}">
                  <a16:creationId xmlns:a16="http://schemas.microsoft.com/office/drawing/2014/main" id="{C69F1602-FE89-42D3-B887-A15DF54D138E}"/>
                </a:ext>
              </a:extLst>
            </p:cNvPr>
            <p:cNvSpPr/>
            <p:nvPr/>
          </p:nvSpPr>
          <p:spPr>
            <a:xfrm>
              <a:off x="7371952" y="3083762"/>
              <a:ext cx="263237" cy="13023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立方体 43">
              <a:extLst>
                <a:ext uri="{FF2B5EF4-FFF2-40B4-BE49-F238E27FC236}">
                  <a16:creationId xmlns:a16="http://schemas.microsoft.com/office/drawing/2014/main" id="{00229824-5801-4D40-B09C-7B15AE20C94B}"/>
                </a:ext>
              </a:extLst>
            </p:cNvPr>
            <p:cNvSpPr/>
            <p:nvPr/>
          </p:nvSpPr>
          <p:spPr>
            <a:xfrm>
              <a:off x="6639618" y="4849802"/>
              <a:ext cx="263237" cy="1302327"/>
            </a:xfrm>
            <a:prstGeom prst="cub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立方体 44">
              <a:extLst>
                <a:ext uri="{FF2B5EF4-FFF2-40B4-BE49-F238E27FC236}">
                  <a16:creationId xmlns:a16="http://schemas.microsoft.com/office/drawing/2014/main" id="{C7054973-CAA8-4892-8F90-93370FCF21B1}"/>
                </a:ext>
              </a:extLst>
            </p:cNvPr>
            <p:cNvSpPr/>
            <p:nvPr/>
          </p:nvSpPr>
          <p:spPr>
            <a:xfrm>
              <a:off x="7371953" y="5092440"/>
              <a:ext cx="263237" cy="988614"/>
            </a:xfrm>
            <a:prstGeom prst="cub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立方体 45">
              <a:extLst>
                <a:ext uri="{FF2B5EF4-FFF2-40B4-BE49-F238E27FC236}">
                  <a16:creationId xmlns:a16="http://schemas.microsoft.com/office/drawing/2014/main" id="{0C14A5CE-BB4D-4449-9FAD-0B944074854A}"/>
                </a:ext>
              </a:extLst>
            </p:cNvPr>
            <p:cNvSpPr/>
            <p:nvPr/>
          </p:nvSpPr>
          <p:spPr>
            <a:xfrm>
              <a:off x="8010287" y="5409785"/>
              <a:ext cx="263237" cy="265949"/>
            </a:xfrm>
            <a:prstGeom prst="cub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FECDA40A-8B16-4273-954B-3DF802230C0F}"/>
                </a:ext>
              </a:extLst>
            </p:cNvPr>
            <p:cNvSpPr/>
            <p:nvPr/>
          </p:nvSpPr>
          <p:spPr>
            <a:xfrm>
              <a:off x="8010286" y="3208043"/>
              <a:ext cx="263237" cy="265949"/>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14191EA3-A7E3-4A28-A617-689FDA765D05}"/>
                </a:ext>
              </a:extLst>
            </p:cNvPr>
            <p:cNvSpPr/>
            <p:nvPr/>
          </p:nvSpPr>
          <p:spPr>
            <a:xfrm>
              <a:off x="8010285" y="3505383"/>
              <a:ext cx="263237" cy="265949"/>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立方体 48">
              <a:extLst>
                <a:ext uri="{FF2B5EF4-FFF2-40B4-BE49-F238E27FC236}">
                  <a16:creationId xmlns:a16="http://schemas.microsoft.com/office/drawing/2014/main" id="{270EFE47-512A-46AB-8F23-D598E6DAE9F3}"/>
                </a:ext>
              </a:extLst>
            </p:cNvPr>
            <p:cNvSpPr/>
            <p:nvPr/>
          </p:nvSpPr>
          <p:spPr>
            <a:xfrm>
              <a:off x="8010285" y="3810561"/>
              <a:ext cx="263237" cy="265949"/>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立方体 51">
              <a:extLst>
                <a:ext uri="{FF2B5EF4-FFF2-40B4-BE49-F238E27FC236}">
                  <a16:creationId xmlns:a16="http://schemas.microsoft.com/office/drawing/2014/main" id="{EFDDA678-C611-4547-BC94-70E638F106AD}"/>
                </a:ext>
              </a:extLst>
            </p:cNvPr>
            <p:cNvSpPr/>
            <p:nvPr/>
          </p:nvSpPr>
          <p:spPr>
            <a:xfrm>
              <a:off x="5821394" y="3874712"/>
              <a:ext cx="225620" cy="1453222"/>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立方体 53">
              <a:extLst>
                <a:ext uri="{FF2B5EF4-FFF2-40B4-BE49-F238E27FC236}">
                  <a16:creationId xmlns:a16="http://schemas.microsoft.com/office/drawing/2014/main" id="{CFB8B852-0430-47F9-82E6-E23C1EA34B19}"/>
                </a:ext>
              </a:extLst>
            </p:cNvPr>
            <p:cNvSpPr/>
            <p:nvPr/>
          </p:nvSpPr>
          <p:spPr>
            <a:xfrm>
              <a:off x="1113976" y="3295476"/>
              <a:ext cx="961954" cy="2468051"/>
            </a:xfrm>
            <a:prstGeom prst="cube">
              <a:avLst>
                <a:gd name="adj" fmla="val 6390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连接符: 曲线 55">
              <a:extLst>
                <a:ext uri="{FF2B5EF4-FFF2-40B4-BE49-F238E27FC236}">
                  <a16:creationId xmlns:a16="http://schemas.microsoft.com/office/drawing/2014/main" id="{3E33BC61-4E8B-4300-8945-63DF9A631CC8}"/>
                </a:ext>
              </a:extLst>
            </p:cNvPr>
            <p:cNvCxnSpPr>
              <a:cxnSpLocks/>
            </p:cNvCxnSpPr>
            <p:nvPr/>
          </p:nvCxnSpPr>
          <p:spPr>
            <a:xfrm rot="10800000">
              <a:off x="2111008" y="3098721"/>
              <a:ext cx="3936007" cy="523916"/>
            </a:xfrm>
            <a:prstGeom prst="curved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2" name="连接符: 曲线 61">
              <a:extLst>
                <a:ext uri="{FF2B5EF4-FFF2-40B4-BE49-F238E27FC236}">
                  <a16:creationId xmlns:a16="http://schemas.microsoft.com/office/drawing/2014/main" id="{9BC9C70A-31B3-45A1-B1A7-0AB8AA461ED3}"/>
                </a:ext>
              </a:extLst>
            </p:cNvPr>
            <p:cNvCxnSpPr>
              <a:cxnSpLocks/>
            </p:cNvCxnSpPr>
            <p:nvPr/>
          </p:nvCxnSpPr>
          <p:spPr>
            <a:xfrm rot="10800000" flipV="1">
              <a:off x="1896526" y="5725739"/>
              <a:ext cx="3782937" cy="382690"/>
            </a:xfrm>
            <a:prstGeom prst="curvedConnector3">
              <a:avLst>
                <a:gd name="adj1" fmla="val 50000"/>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0" name="左大括号 69">
              <a:extLst>
                <a:ext uri="{FF2B5EF4-FFF2-40B4-BE49-F238E27FC236}">
                  <a16:creationId xmlns:a16="http://schemas.microsoft.com/office/drawing/2014/main" id="{059527AC-279D-4119-A593-56763EE53A11}"/>
                </a:ext>
              </a:extLst>
            </p:cNvPr>
            <p:cNvSpPr/>
            <p:nvPr/>
          </p:nvSpPr>
          <p:spPr>
            <a:xfrm rot="5400000">
              <a:off x="7197538" y="1809889"/>
              <a:ext cx="348822" cy="2237740"/>
            </a:xfrm>
            <a:custGeom>
              <a:avLst/>
              <a:gdLst>
                <a:gd name="connsiteX0" fmla="*/ 314183 w 314183"/>
                <a:gd name="connsiteY0" fmla="*/ 3145236 h 3145236"/>
                <a:gd name="connsiteX1" fmla="*/ 157091 w 314183"/>
                <a:gd name="connsiteY1" fmla="*/ 3119055 h 3145236"/>
                <a:gd name="connsiteX2" fmla="*/ 157092 w 314183"/>
                <a:gd name="connsiteY2" fmla="*/ 1492773 h 3145236"/>
                <a:gd name="connsiteX3" fmla="*/ 0 w 314183"/>
                <a:gd name="connsiteY3" fmla="*/ 1466592 h 3145236"/>
                <a:gd name="connsiteX4" fmla="*/ 157092 w 314183"/>
                <a:gd name="connsiteY4" fmla="*/ 1440411 h 3145236"/>
                <a:gd name="connsiteX5" fmla="*/ 157092 w 314183"/>
                <a:gd name="connsiteY5" fmla="*/ 26181 h 3145236"/>
                <a:gd name="connsiteX6" fmla="*/ 314184 w 314183"/>
                <a:gd name="connsiteY6" fmla="*/ 0 h 3145236"/>
                <a:gd name="connsiteX7" fmla="*/ 314183 w 314183"/>
                <a:gd name="connsiteY7" fmla="*/ 3145236 h 3145236"/>
                <a:gd name="connsiteX0" fmla="*/ 314183 w 314183"/>
                <a:gd name="connsiteY0" fmla="*/ 3145236 h 3145236"/>
                <a:gd name="connsiteX1" fmla="*/ 157091 w 314183"/>
                <a:gd name="connsiteY1" fmla="*/ 3119055 h 3145236"/>
                <a:gd name="connsiteX2" fmla="*/ 157092 w 314183"/>
                <a:gd name="connsiteY2" fmla="*/ 1492773 h 3145236"/>
                <a:gd name="connsiteX3" fmla="*/ 0 w 314183"/>
                <a:gd name="connsiteY3" fmla="*/ 1466592 h 3145236"/>
                <a:gd name="connsiteX4" fmla="*/ 157092 w 314183"/>
                <a:gd name="connsiteY4" fmla="*/ 1440411 h 3145236"/>
                <a:gd name="connsiteX5" fmla="*/ 157092 w 314183"/>
                <a:gd name="connsiteY5" fmla="*/ 26181 h 3145236"/>
                <a:gd name="connsiteX6" fmla="*/ 314184 w 314183"/>
                <a:gd name="connsiteY6" fmla="*/ 0 h 3145236"/>
                <a:gd name="connsiteX0" fmla="*/ 409341 w 409342"/>
                <a:gd name="connsiteY0" fmla="*/ 3145236 h 3145236"/>
                <a:gd name="connsiteX1" fmla="*/ 252249 w 409342"/>
                <a:gd name="connsiteY1" fmla="*/ 3119055 h 3145236"/>
                <a:gd name="connsiteX2" fmla="*/ 252250 w 409342"/>
                <a:gd name="connsiteY2" fmla="*/ 1492773 h 3145236"/>
                <a:gd name="connsiteX3" fmla="*/ 95158 w 409342"/>
                <a:gd name="connsiteY3" fmla="*/ 1466592 h 3145236"/>
                <a:gd name="connsiteX4" fmla="*/ 252250 w 409342"/>
                <a:gd name="connsiteY4" fmla="*/ 1440411 h 3145236"/>
                <a:gd name="connsiteX5" fmla="*/ 252250 w 409342"/>
                <a:gd name="connsiteY5" fmla="*/ 26181 h 3145236"/>
                <a:gd name="connsiteX6" fmla="*/ 409342 w 409342"/>
                <a:gd name="connsiteY6" fmla="*/ 0 h 3145236"/>
                <a:gd name="connsiteX7" fmla="*/ 409341 w 409342"/>
                <a:gd name="connsiteY7" fmla="*/ 3145236 h 3145236"/>
                <a:gd name="connsiteX0" fmla="*/ 409341 w 409342"/>
                <a:gd name="connsiteY0" fmla="*/ 3145236 h 3145236"/>
                <a:gd name="connsiteX1" fmla="*/ 252249 w 409342"/>
                <a:gd name="connsiteY1" fmla="*/ 3119055 h 3145236"/>
                <a:gd name="connsiteX2" fmla="*/ 252250 w 409342"/>
                <a:gd name="connsiteY2" fmla="*/ 1492773 h 3145236"/>
                <a:gd name="connsiteX3" fmla="*/ 95158 w 409342"/>
                <a:gd name="connsiteY3" fmla="*/ 1466592 h 3145236"/>
                <a:gd name="connsiteX4" fmla="*/ 252250 w 409342"/>
                <a:gd name="connsiteY4" fmla="*/ 1440411 h 3145236"/>
                <a:gd name="connsiteX5" fmla="*/ 252250 w 409342"/>
                <a:gd name="connsiteY5" fmla="*/ 26181 h 3145236"/>
                <a:gd name="connsiteX6" fmla="*/ 409342 w 409342"/>
                <a:gd name="connsiteY6" fmla="*/ 0 h 3145236"/>
                <a:gd name="connsiteX0" fmla="*/ 348822 w 348823"/>
                <a:gd name="connsiteY0" fmla="*/ 3145236 h 3145236"/>
                <a:gd name="connsiteX1" fmla="*/ 191730 w 348823"/>
                <a:gd name="connsiteY1" fmla="*/ 3119055 h 3145236"/>
                <a:gd name="connsiteX2" fmla="*/ 191731 w 348823"/>
                <a:gd name="connsiteY2" fmla="*/ 1492773 h 3145236"/>
                <a:gd name="connsiteX3" fmla="*/ 34639 w 348823"/>
                <a:gd name="connsiteY3" fmla="*/ 1466592 h 3145236"/>
                <a:gd name="connsiteX4" fmla="*/ 191731 w 348823"/>
                <a:gd name="connsiteY4" fmla="*/ 1440411 h 3145236"/>
                <a:gd name="connsiteX5" fmla="*/ 191731 w 348823"/>
                <a:gd name="connsiteY5" fmla="*/ 26181 h 3145236"/>
                <a:gd name="connsiteX6" fmla="*/ 348823 w 348823"/>
                <a:gd name="connsiteY6" fmla="*/ 0 h 3145236"/>
                <a:gd name="connsiteX7" fmla="*/ 348822 w 348823"/>
                <a:gd name="connsiteY7" fmla="*/ 3145236 h 3145236"/>
                <a:gd name="connsiteX0" fmla="*/ 348822 w 348823"/>
                <a:gd name="connsiteY0" fmla="*/ 3145236 h 3145236"/>
                <a:gd name="connsiteX1" fmla="*/ 191730 w 348823"/>
                <a:gd name="connsiteY1" fmla="*/ 3119055 h 3145236"/>
                <a:gd name="connsiteX2" fmla="*/ 191731 w 348823"/>
                <a:gd name="connsiteY2" fmla="*/ 1492773 h 3145236"/>
                <a:gd name="connsiteX3" fmla="*/ 34639 w 348823"/>
                <a:gd name="connsiteY3" fmla="*/ 1466592 h 3145236"/>
                <a:gd name="connsiteX4" fmla="*/ 191731 w 348823"/>
                <a:gd name="connsiteY4" fmla="*/ 1440411 h 3145236"/>
                <a:gd name="connsiteX5" fmla="*/ 191731 w 348823"/>
                <a:gd name="connsiteY5" fmla="*/ 26181 h 3145236"/>
                <a:gd name="connsiteX6" fmla="*/ 348823 w 348823"/>
                <a:gd name="connsiteY6" fmla="*/ 0 h 3145236"/>
                <a:gd name="connsiteX0" fmla="*/ 348822 w 348823"/>
                <a:gd name="connsiteY0" fmla="*/ 3145236 h 3145236"/>
                <a:gd name="connsiteX1" fmla="*/ 191730 w 348823"/>
                <a:gd name="connsiteY1" fmla="*/ 3119055 h 3145236"/>
                <a:gd name="connsiteX2" fmla="*/ 191731 w 348823"/>
                <a:gd name="connsiteY2" fmla="*/ 1492773 h 3145236"/>
                <a:gd name="connsiteX3" fmla="*/ 34639 w 348823"/>
                <a:gd name="connsiteY3" fmla="*/ 1466592 h 3145236"/>
                <a:gd name="connsiteX4" fmla="*/ 191731 w 348823"/>
                <a:gd name="connsiteY4" fmla="*/ 1440411 h 3145236"/>
                <a:gd name="connsiteX5" fmla="*/ 191731 w 348823"/>
                <a:gd name="connsiteY5" fmla="*/ 26181 h 3145236"/>
                <a:gd name="connsiteX6" fmla="*/ 348823 w 348823"/>
                <a:gd name="connsiteY6" fmla="*/ 0 h 3145236"/>
                <a:gd name="connsiteX7" fmla="*/ 348822 w 348823"/>
                <a:gd name="connsiteY7" fmla="*/ 3145236 h 3145236"/>
                <a:gd name="connsiteX0" fmla="*/ 348822 w 348823"/>
                <a:gd name="connsiteY0" fmla="*/ 3145236 h 3145236"/>
                <a:gd name="connsiteX1" fmla="*/ 191730 w 348823"/>
                <a:gd name="connsiteY1" fmla="*/ 3119055 h 3145236"/>
                <a:gd name="connsiteX2" fmla="*/ 191731 w 348823"/>
                <a:gd name="connsiteY2" fmla="*/ 1492773 h 3145236"/>
                <a:gd name="connsiteX3" fmla="*/ 34639 w 348823"/>
                <a:gd name="connsiteY3" fmla="*/ 1466592 h 3145236"/>
                <a:gd name="connsiteX4" fmla="*/ 186968 w 348823"/>
                <a:gd name="connsiteY4" fmla="*/ 1397552 h 3145236"/>
                <a:gd name="connsiteX5" fmla="*/ 191731 w 348823"/>
                <a:gd name="connsiteY5" fmla="*/ 26181 h 3145236"/>
                <a:gd name="connsiteX6" fmla="*/ 348823 w 348823"/>
                <a:gd name="connsiteY6" fmla="*/ 0 h 314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823" h="3145236" stroke="0" extrusionOk="0">
                  <a:moveTo>
                    <a:pt x="348822" y="3145236"/>
                  </a:moveTo>
                  <a:cubicBezTo>
                    <a:pt x="262062" y="3145236"/>
                    <a:pt x="191730" y="3133514"/>
                    <a:pt x="191730" y="3119055"/>
                  </a:cubicBezTo>
                  <a:cubicBezTo>
                    <a:pt x="191730" y="2576961"/>
                    <a:pt x="191731" y="2034867"/>
                    <a:pt x="191731" y="1492773"/>
                  </a:cubicBezTo>
                  <a:cubicBezTo>
                    <a:pt x="191731" y="1478314"/>
                    <a:pt x="-97676" y="1469770"/>
                    <a:pt x="34639" y="1466592"/>
                  </a:cubicBezTo>
                  <a:cubicBezTo>
                    <a:pt x="166954" y="1463414"/>
                    <a:pt x="191731" y="1454870"/>
                    <a:pt x="191731" y="1440411"/>
                  </a:cubicBezTo>
                  <a:lnTo>
                    <a:pt x="191731" y="26181"/>
                  </a:lnTo>
                  <a:cubicBezTo>
                    <a:pt x="191731" y="11722"/>
                    <a:pt x="262063" y="0"/>
                    <a:pt x="348823" y="0"/>
                  </a:cubicBezTo>
                  <a:cubicBezTo>
                    <a:pt x="348823" y="1048412"/>
                    <a:pt x="348822" y="2096824"/>
                    <a:pt x="348822" y="3145236"/>
                  </a:cubicBezTo>
                  <a:close/>
                </a:path>
                <a:path w="348823" h="3145236" fill="none">
                  <a:moveTo>
                    <a:pt x="348822" y="3145236"/>
                  </a:moveTo>
                  <a:cubicBezTo>
                    <a:pt x="262062" y="3145236"/>
                    <a:pt x="191730" y="3133514"/>
                    <a:pt x="191730" y="3119055"/>
                  </a:cubicBezTo>
                  <a:cubicBezTo>
                    <a:pt x="191730" y="2576961"/>
                    <a:pt x="191731" y="2034867"/>
                    <a:pt x="191731" y="1492773"/>
                  </a:cubicBezTo>
                  <a:cubicBezTo>
                    <a:pt x="191731" y="1478314"/>
                    <a:pt x="35433" y="1482462"/>
                    <a:pt x="34639" y="1466592"/>
                  </a:cubicBezTo>
                  <a:cubicBezTo>
                    <a:pt x="33845" y="1450722"/>
                    <a:pt x="186968" y="1412011"/>
                    <a:pt x="186968" y="1397552"/>
                  </a:cubicBezTo>
                  <a:cubicBezTo>
                    <a:pt x="188556" y="940428"/>
                    <a:pt x="190143" y="483305"/>
                    <a:pt x="191731" y="26181"/>
                  </a:cubicBezTo>
                  <a:cubicBezTo>
                    <a:pt x="191731" y="11722"/>
                    <a:pt x="262063" y="0"/>
                    <a:pt x="348823" y="0"/>
                  </a:cubicBezTo>
                </a:path>
              </a:pathLst>
            </a:custGeom>
            <a:ln w="476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535FC744-BFD7-42D8-9EB2-61BF18A4E8E6}"/>
                  </a:ext>
                </a:extLst>
              </p:cNvPr>
              <p:cNvSpPr txBox="1"/>
              <p:nvPr/>
            </p:nvSpPr>
            <p:spPr>
              <a:xfrm>
                <a:off x="5908347" y="2181337"/>
                <a:ext cx="2772314"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max</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sub>
                          </m:sSub>
                        </m:sub>
                      </m:sSub>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𝐻</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r</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e>
                      </m:nary>
                    </m:oMath>
                  </m:oMathPara>
                </a14:m>
                <a:endParaRPr lang="zh-CN" altLang="en-US" dirty="0"/>
              </a:p>
            </p:txBody>
          </p:sp>
        </mc:Choice>
        <mc:Fallback xmlns="">
          <p:sp>
            <p:nvSpPr>
              <p:cNvPr id="82" name="文本框 81">
                <a:extLst>
                  <a:ext uri="{FF2B5EF4-FFF2-40B4-BE49-F238E27FC236}">
                    <a16:creationId xmlns:a16="http://schemas.microsoft.com/office/drawing/2014/main" id="{535FC744-BFD7-42D8-9EB2-61BF18A4E8E6}"/>
                  </a:ext>
                </a:extLst>
              </p:cNvPr>
              <p:cNvSpPr txBox="1">
                <a:spLocks noRot="1" noChangeAspect="1" noMove="1" noResize="1" noEditPoints="1" noAdjustHandles="1" noChangeArrowheads="1" noChangeShapeType="1" noTextEdit="1"/>
              </p:cNvSpPr>
              <p:nvPr/>
            </p:nvSpPr>
            <p:spPr>
              <a:xfrm>
                <a:off x="5908347" y="2181337"/>
                <a:ext cx="2772314" cy="565411"/>
              </a:xfrm>
              <a:prstGeom prst="rect">
                <a:avLst/>
              </a:prstGeom>
              <a:blipFill>
                <a:blip r:embed="rId4"/>
                <a:stretch>
                  <a:fillRect/>
                </a:stretch>
              </a:blipFill>
            </p:spPr>
            <p:txBody>
              <a:bodyPr/>
              <a:lstStyle/>
              <a:p>
                <a:r>
                  <a:rPr lang="zh-CN" altLang="en-US">
                    <a:noFill/>
                  </a:rPr>
                  <a:t> </a:t>
                </a:r>
              </a:p>
            </p:txBody>
          </p:sp>
        </mc:Fallback>
      </mc:AlternateContent>
      <p:cxnSp>
        <p:nvCxnSpPr>
          <p:cNvPr id="119" name="连接符: 曲线 118">
            <a:extLst>
              <a:ext uri="{FF2B5EF4-FFF2-40B4-BE49-F238E27FC236}">
                <a16:creationId xmlns:a16="http://schemas.microsoft.com/office/drawing/2014/main" id="{8AFDFF91-384A-4465-8D99-3BD29CF4A450}"/>
              </a:ext>
            </a:extLst>
          </p:cNvPr>
          <p:cNvCxnSpPr>
            <a:cxnSpLocks/>
          </p:cNvCxnSpPr>
          <p:nvPr/>
        </p:nvCxnSpPr>
        <p:spPr>
          <a:xfrm flipV="1">
            <a:off x="1018653" y="2780198"/>
            <a:ext cx="1044303" cy="2394800"/>
          </a:xfrm>
          <a:prstGeom prst="curvedConnector3">
            <a:avLst/>
          </a:prstGeom>
          <a:ln w="41275">
            <a:gradFill>
              <a:gsLst>
                <a:gs pos="20000">
                  <a:srgbClr val="A5B8D0"/>
                </a:gs>
                <a:gs pos="0">
                  <a:schemeClr val="accent1">
                    <a:lumMod val="20000"/>
                    <a:lumOff val="80000"/>
                  </a:schemeClr>
                </a:gs>
                <a:gs pos="100000">
                  <a:schemeClr val="tx2"/>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F20907D4-674E-40EB-9BAC-AC8417170DF2}"/>
              </a:ext>
            </a:extLst>
          </p:cNvPr>
          <p:cNvSpPr txBox="1"/>
          <p:nvPr/>
        </p:nvSpPr>
        <p:spPr>
          <a:xfrm>
            <a:off x="1248827" y="2495158"/>
            <a:ext cx="365295" cy="3108543"/>
          </a:xfrm>
          <a:prstGeom prst="rect">
            <a:avLst/>
          </a:prstGeom>
          <a:solidFill>
            <a:schemeClr val="bg1"/>
          </a:solidFill>
        </p:spPr>
        <p:txBody>
          <a:bodyPr wrap="square">
            <a:spAutoFit/>
          </a:bodyPr>
          <a:lstStyle/>
          <a:p>
            <a:r>
              <a:rPr lang="zh-CN" altLang="en-US" sz="14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通过日颗粒度数据</a:t>
            </a:r>
            <a:endParaRPr lang="en-US" altLang="zh-CN" sz="14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14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学到先验</a:t>
            </a:r>
            <a:endParaRPr lang="en-US" altLang="zh-CN" sz="14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14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约束</a:t>
            </a:r>
            <a:endParaRPr lang="en-US" altLang="zh-CN" sz="14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1" name="文本框 120">
            <a:extLst>
              <a:ext uri="{FF2B5EF4-FFF2-40B4-BE49-F238E27FC236}">
                <a16:creationId xmlns:a16="http://schemas.microsoft.com/office/drawing/2014/main" id="{5DBFDE0B-D875-4509-96C9-0DD700218C3F}"/>
              </a:ext>
            </a:extLst>
          </p:cNvPr>
          <p:cNvSpPr txBox="1"/>
          <p:nvPr/>
        </p:nvSpPr>
        <p:spPr>
          <a:xfrm>
            <a:off x="532672" y="1787273"/>
            <a:ext cx="585014" cy="4493538"/>
          </a:xfrm>
          <a:prstGeom prst="rect">
            <a:avLst/>
          </a:prstGeom>
          <a:noFill/>
          <a:ln>
            <a:noFill/>
          </a:ln>
        </p:spPr>
        <p:txBody>
          <a:bodyPr wrap="square" rtlCol="0">
            <a:spAutoFit/>
          </a:bodyPr>
          <a:lstStyle/>
          <a:p>
            <a:pPr defTabSz="685800">
              <a:defRPr/>
            </a:pPr>
            <a:r>
              <a:rPr lang="zh-CN" altLang="en-US" sz="1600" b="1" dirty="0">
                <a:solidFill>
                  <a:srgbClr val="1C4885"/>
                </a:solidFill>
                <a:latin typeface="Times New Roman" panose="02020603050405020304" pitchFamily="18" charset="0"/>
                <a:ea typeface="微软雅黑" panose="020B0503020204020204" pitchFamily="34" charset="-122"/>
                <a:cs typeface="+mn-ea"/>
                <a:sym typeface="Times New Roman" panose="02020603050405020304" pitchFamily="18" charset="0"/>
              </a:rPr>
              <a:t>在人工给定的日总预算下进行</a:t>
            </a:r>
            <a:r>
              <a:rPr lang="en-US" altLang="zh-CN" sz="14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SPO</a:t>
            </a:r>
          </a:p>
          <a:p>
            <a:pPr defTabSz="685800">
              <a:defRPr/>
            </a:pPr>
            <a:r>
              <a:rPr lang="zh-CN" altLang="en-US" sz="1600" b="1" dirty="0">
                <a:solidFill>
                  <a:srgbClr val="1C4885"/>
                </a:solidFill>
                <a:latin typeface="Times New Roman" panose="02020603050405020304" pitchFamily="18" charset="0"/>
                <a:ea typeface="微软雅黑" panose="020B0503020204020204" pitchFamily="34" charset="-122"/>
                <a:cs typeface="+mn-ea"/>
                <a:sym typeface="Times New Roman" panose="02020603050405020304" pitchFamily="18" charset="0"/>
              </a:rPr>
              <a:t>资源分配</a:t>
            </a:r>
          </a:p>
        </p:txBody>
      </p:sp>
      <p:sp>
        <p:nvSpPr>
          <p:cNvPr id="122" name="文本框 121">
            <a:extLst>
              <a:ext uri="{FF2B5EF4-FFF2-40B4-BE49-F238E27FC236}">
                <a16:creationId xmlns:a16="http://schemas.microsoft.com/office/drawing/2014/main" id="{4F31EB83-C41B-46D9-BC5E-0C622720B9D6}"/>
              </a:ext>
            </a:extLst>
          </p:cNvPr>
          <p:cNvSpPr txBox="1"/>
          <p:nvPr/>
        </p:nvSpPr>
        <p:spPr>
          <a:xfrm>
            <a:off x="331561" y="879608"/>
            <a:ext cx="10494500" cy="1077218"/>
          </a:xfrm>
          <a:prstGeom prst="rect">
            <a:avLst/>
          </a:prstGeom>
          <a:noFill/>
        </p:spPr>
        <p:txBody>
          <a:bodyPr wrap="square" rtlCol="0">
            <a:spAutoFit/>
          </a:bodyPr>
          <a:lstStyle/>
          <a:p>
            <a:pPr defTabSz="685800">
              <a:defRPr/>
            </a:pPr>
            <a:r>
              <a:rPr lang="zh-CN" altLang="en-US" sz="2400" b="1" dirty="0">
                <a:solidFill>
                  <a:srgbClr val="1C4885"/>
                </a:solidFill>
                <a:latin typeface="Times New Roman" panose="02020603050405020304" pitchFamily="18" charset="0"/>
                <a:ea typeface="微软雅黑" panose="020B0503020204020204" pitchFamily="34" charset="-122"/>
                <a:cs typeface="+mn-ea"/>
                <a:sym typeface="Times New Roman" panose="02020603050405020304" pitchFamily="18" charset="0"/>
              </a:rPr>
              <a:t>先验约束下 数据驱动的 月度资源规划</a:t>
            </a:r>
            <a:endParaRPr lang="en-US" altLang="zh-CN" sz="2400" b="1" dirty="0">
              <a:solidFill>
                <a:srgbClr val="1C4885"/>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defTabSz="685800">
              <a:defRPr/>
            </a:pPr>
            <a:r>
              <a:rPr lang="zh-CN" altLang="en-US" sz="2400" b="1" i="0" dirty="0">
                <a:effectLst/>
                <a:latin typeface="微软雅黑" panose="020B0503020204020204" pitchFamily="34" charset="-122"/>
                <a:ea typeface="微软雅黑" panose="020B0503020204020204" pitchFamily="34" charset="-122"/>
              </a:rPr>
              <a:t>长期目标最大化（月度总收益最高）</a:t>
            </a:r>
            <a:r>
              <a:rPr lang="en-US" altLang="zh-CN" sz="2400" b="1" i="0" dirty="0">
                <a:effectLst/>
                <a:latin typeface="微软雅黑" panose="020B0503020204020204" pitchFamily="34" charset="-122"/>
                <a:ea typeface="微软雅黑" panose="020B0503020204020204" pitchFamily="34" charset="-122"/>
              </a:rPr>
              <a:t>+ </a:t>
            </a:r>
            <a:r>
              <a:rPr lang="zh-CN" altLang="en-US" sz="2400" b="1" i="0" dirty="0">
                <a:effectLst/>
                <a:latin typeface="微软雅黑" panose="020B0503020204020204" pitchFamily="34" charset="-122"/>
                <a:ea typeface="微软雅黑" panose="020B0503020204020204" pitchFamily="34" charset="-122"/>
              </a:rPr>
              <a:t>风险可控（先验约束）</a:t>
            </a:r>
            <a:endParaRPr lang="en-US" altLang="zh-CN" sz="2400" b="1" dirty="0">
              <a:solidFill>
                <a:srgbClr val="1C4885"/>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defTabSz="685800">
              <a:defRPr/>
            </a:pPr>
            <a:endParaRPr lang="zh-CN" altLang="en-US" sz="1600" b="1" dirty="0">
              <a:solidFill>
                <a:srgbClr val="1C4885"/>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3" name="Rectangle 48">
            <a:extLst>
              <a:ext uri="{FF2B5EF4-FFF2-40B4-BE49-F238E27FC236}">
                <a16:creationId xmlns:a16="http://schemas.microsoft.com/office/drawing/2014/main" id="{93344CE8-6061-4CD3-B7EC-292D81A3B7E7}"/>
              </a:ext>
            </a:extLst>
          </p:cNvPr>
          <p:cNvSpPr/>
          <p:nvPr/>
        </p:nvSpPr>
        <p:spPr>
          <a:xfrm>
            <a:off x="1719158" y="1793573"/>
            <a:ext cx="3789918" cy="4445887"/>
          </a:xfrm>
          <a:prstGeom prst="rect">
            <a:avLst/>
          </a:prstGeom>
          <a:noFill/>
          <a:ln w="12700">
            <a:solidFill>
              <a:srgbClr val="0D2381"/>
            </a:solidFill>
          </a:ln>
        </p:spPr>
        <p:txBody>
          <a:bodyPr wrap="square" lIns="0" tIns="0" rIns="0" bIns="0" rtlCol="0" anchor="ctr">
            <a:noAutofit/>
          </a:bodyPr>
          <a:lstStyle/>
          <a:p>
            <a:pPr algn="ctr" defTabSz="685800">
              <a:defRPr/>
            </a:pPr>
            <a:endParaRPr kumimoji="1" lang="zh-CN" altLang="en-US" sz="1200" b="1" dirty="0">
              <a:solidFill>
                <a:srgbClr val="0D238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4" name="Rectangle 48">
            <a:extLst>
              <a:ext uri="{FF2B5EF4-FFF2-40B4-BE49-F238E27FC236}">
                <a16:creationId xmlns:a16="http://schemas.microsoft.com/office/drawing/2014/main" id="{CC9A194A-2897-46E2-945E-6EF274C811C3}"/>
              </a:ext>
            </a:extLst>
          </p:cNvPr>
          <p:cNvSpPr/>
          <p:nvPr/>
        </p:nvSpPr>
        <p:spPr>
          <a:xfrm>
            <a:off x="440677" y="1787273"/>
            <a:ext cx="677009" cy="4445887"/>
          </a:xfrm>
          <a:prstGeom prst="rect">
            <a:avLst/>
          </a:prstGeom>
          <a:noFill/>
          <a:ln w="12700">
            <a:solidFill>
              <a:srgbClr val="0D2381"/>
            </a:solidFill>
          </a:ln>
        </p:spPr>
        <p:txBody>
          <a:bodyPr wrap="square" lIns="0" tIns="0" rIns="0" bIns="0" rtlCol="0" anchor="ctr">
            <a:noAutofit/>
          </a:bodyPr>
          <a:lstStyle/>
          <a:p>
            <a:pPr algn="ctr" defTabSz="685800">
              <a:defRPr/>
            </a:pPr>
            <a:endParaRPr kumimoji="1" lang="zh-CN" altLang="en-US" sz="1200" b="1" dirty="0">
              <a:solidFill>
                <a:srgbClr val="0D238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40" name="文本框 139">
            <a:extLst>
              <a:ext uri="{FF2B5EF4-FFF2-40B4-BE49-F238E27FC236}">
                <a16:creationId xmlns:a16="http://schemas.microsoft.com/office/drawing/2014/main" id="{42273F1B-FF66-4652-B4AB-FA99595FB9D9}"/>
              </a:ext>
            </a:extLst>
          </p:cNvPr>
          <p:cNvSpPr txBox="1"/>
          <p:nvPr/>
        </p:nvSpPr>
        <p:spPr>
          <a:xfrm>
            <a:off x="6160289" y="5283853"/>
            <a:ext cx="2346852" cy="548933"/>
          </a:xfrm>
          <a:prstGeom prst="rect">
            <a:avLst/>
          </a:prstGeom>
          <a:noFill/>
        </p:spPr>
        <p:txBody>
          <a:bodyPr wrap="square">
            <a:spAutoFit/>
          </a:bodyPr>
          <a:lstStyle/>
          <a:p>
            <a:pPr>
              <a:lnSpc>
                <a:spcPct val="130000"/>
              </a:lnSpc>
            </a:pPr>
            <a:r>
              <a:rPr lang="zh-CN" altLang="en-US" sz="1200" b="1">
                <a:latin typeface="Times New Roman" panose="02020603050405020304" pitchFamily="18" charset="0"/>
                <a:ea typeface="微软雅黑" panose="020B0503020204020204" pitchFamily="34" charset="-122"/>
                <a:sym typeface="Times New Roman" panose="02020603050405020304" pitchFamily="18" charset="0"/>
              </a:rPr>
              <a:t>摆脱纯经验主义，将</a:t>
            </a:r>
            <a:r>
              <a:rPr lang="zh-CN" altLang="en-US" sz="1200" b="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数据与先验约束结合</a:t>
            </a:r>
            <a:r>
              <a:rPr lang="zh-CN" altLang="en-US" sz="1200" b="1">
                <a:latin typeface="Times New Roman" panose="02020603050405020304" pitchFamily="18" charset="0"/>
                <a:ea typeface="微软雅黑" panose="020B0503020204020204" pitchFamily="34" charset="-122"/>
                <a:sym typeface="Times New Roman" panose="02020603050405020304" pitchFamily="18" charset="0"/>
              </a:rPr>
              <a:t>从而比先验更进一步</a:t>
            </a:r>
            <a:endParaRPr lang="en-US" altLang="zh-CN" sz="12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1" name="文本框 140">
            <a:extLst>
              <a:ext uri="{FF2B5EF4-FFF2-40B4-BE49-F238E27FC236}">
                <a16:creationId xmlns:a16="http://schemas.microsoft.com/office/drawing/2014/main" id="{4E97FF2E-F0A8-4F86-840D-2BC4E3028E70}"/>
              </a:ext>
            </a:extLst>
          </p:cNvPr>
          <p:cNvSpPr txBox="1"/>
          <p:nvPr/>
        </p:nvSpPr>
        <p:spPr>
          <a:xfrm>
            <a:off x="8636809" y="5304794"/>
            <a:ext cx="2809811" cy="548933"/>
          </a:xfrm>
          <a:prstGeom prst="rect">
            <a:avLst/>
          </a:prstGeom>
          <a:noFill/>
        </p:spPr>
        <p:txBody>
          <a:bodyPr wrap="square">
            <a:spAutoFit/>
          </a:bodyPr>
          <a:lstStyle/>
          <a:p>
            <a:pPr>
              <a:lnSpc>
                <a:spcPct val="130000"/>
              </a:lnSpc>
            </a:pPr>
            <a:r>
              <a:rPr lang="zh-CN" altLang="en-US" sz="1200" b="1">
                <a:latin typeface="Times New Roman" panose="02020603050405020304" pitchFamily="18" charset="0"/>
                <a:ea typeface="微软雅黑" panose="020B0503020204020204" pitchFamily="34" charset="-122"/>
                <a:sym typeface="Times New Roman" panose="02020603050405020304" pitchFamily="18" charset="0"/>
              </a:rPr>
              <a:t>加入</a:t>
            </a:r>
            <a:r>
              <a:rPr lang="zh-CN" altLang="en-US" sz="1200" b="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约束损失函数</a:t>
            </a:r>
            <a:r>
              <a:rPr lang="zh-CN" altLang="en-US" sz="1200" b="1">
                <a:latin typeface="Times New Roman" panose="02020603050405020304" pitchFamily="18" charset="0"/>
                <a:ea typeface="微软雅黑" panose="020B0503020204020204" pitchFamily="34" charset="-122"/>
                <a:sym typeface="Times New Roman" panose="02020603050405020304" pitchFamily="18" charset="0"/>
              </a:rPr>
              <a:t>，使得先验约束与决策损失结合，做出风险可控的最优决策</a:t>
            </a:r>
            <a:endParaRPr lang="en-US" altLang="zh-CN" sz="1200"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47" name="Picture 10" descr="初识随机规划：用一个小例子理解随机规划">
            <a:extLst>
              <a:ext uri="{FF2B5EF4-FFF2-40B4-BE49-F238E27FC236}">
                <a16:creationId xmlns:a16="http://schemas.microsoft.com/office/drawing/2014/main" id="{6AD9A60B-FD80-46BA-A8F9-40B1A9064AF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586" b="87205" l="2198" r="94349">
                        <a14:foregroundMark x1="17582" y1="13300" x2="2198" y2="15657"/>
                        <a14:foregroundMark x1="20094" y1="10438" x2="6907" y2="5724"/>
                        <a14:foregroundMark x1="6907" y1="5724" x2="64521" y2="10774"/>
                        <a14:foregroundMark x1="64521" y1="10774" x2="71743" y2="18182"/>
                        <a14:foregroundMark x1="71743" y1="18182" x2="81633" y2="42929"/>
                        <a14:foregroundMark x1="81633" y1="42929" x2="81947" y2="61448"/>
                        <a14:foregroundMark x1="81947" y1="61448" x2="71900" y2="75926"/>
                        <a14:foregroundMark x1="71900" y1="75926" x2="30769" y2="78620"/>
                        <a14:foregroundMark x1="30769" y1="78620" x2="12873" y2="74242"/>
                        <a14:foregroundMark x1="12873" y1="74242" x2="6122" y2="54040"/>
                        <a14:foregroundMark x1="6122" y1="54040" x2="5651" y2="40067"/>
                        <a14:foregroundMark x1="6122" y1="84343" x2="57928" y2="85690"/>
                        <a14:foregroundMark x1="57928" y1="85690" x2="73312" y2="84848"/>
                        <a14:foregroundMark x1="73312" y1="84848" x2="82889" y2="80640"/>
                        <a14:foregroundMark x1="82889" y1="80640" x2="91680" y2="61111"/>
                        <a14:foregroundMark x1="91680" y1="61111" x2="91837" y2="40404"/>
                        <a14:foregroundMark x1="91837" y1="40404" x2="75039" y2="21886"/>
                        <a14:foregroundMark x1="2041" y1="83838" x2="29513" y2="83838"/>
                        <a14:foregroundMark x1="29513" y1="83838" x2="46311" y2="85522"/>
                        <a14:foregroundMark x1="46311" y1="85522" x2="75824" y2="85017"/>
                        <a14:foregroundMark x1="75824" y1="85017" x2="93250" y2="85690"/>
                        <a14:foregroundMark x1="45683" y1="29630" x2="35793" y2="34680"/>
                        <a14:foregroundMark x1="35793" y1="34680" x2="26060" y2="44781"/>
                        <a14:foregroundMark x1="26060" y1="44781" x2="26060" y2="44781"/>
                        <a14:foregroundMark x1="36107" y1="20875" x2="19937" y2="33502"/>
                        <a14:foregroundMark x1="19937" y1="33502" x2="21350" y2="55556"/>
                        <a14:foregroundMark x1="41758" y1="65320" x2="69388" y2="50842"/>
                        <a14:foregroundMark x1="69388" y1="50842" x2="70016" y2="49663"/>
                        <a14:foregroundMark x1="1256" y1="86027" x2="22920" y2="85690"/>
                        <a14:foregroundMark x1="22920" y1="85690" x2="33281" y2="86869"/>
                        <a14:foregroundMark x1="33281" y1="86869" x2="43171" y2="86364"/>
                        <a14:foregroundMark x1="43171" y1="86364" x2="43328" y2="86364"/>
                        <a14:foregroundMark x1="45526" y1="85859" x2="94349" y2="87205"/>
                        <a14:backgroundMark x1="70330" y1="2020" x2="70016" y2="11279"/>
                        <a14:backgroundMark x1="70016" y1="11279" x2="79278" y2="17003"/>
                        <a14:backgroundMark x1="79278" y1="17003" x2="85557" y2="16498"/>
                      </a14:backgroundRemoval>
                    </a14:imgEffect>
                  </a14:imgLayer>
                </a14:imgProps>
              </a:ext>
              <a:ext uri="{28A0092B-C50C-407E-A947-70E740481C1C}">
                <a14:useLocalDpi xmlns:a14="http://schemas.microsoft.com/office/drawing/2010/main" val="0"/>
              </a:ext>
            </a:extLst>
          </a:blip>
          <a:srcRect b="12954"/>
          <a:stretch>
            <a:fillRect/>
          </a:stretch>
        </p:blipFill>
        <p:spPr bwMode="auto">
          <a:xfrm>
            <a:off x="6407656" y="3049914"/>
            <a:ext cx="1825984" cy="1481943"/>
          </a:xfrm>
          <a:prstGeom prst="rect">
            <a:avLst/>
          </a:prstGeom>
          <a:noFill/>
          <a:extLst>
            <a:ext uri="{909E8E84-426E-40DD-AFC4-6F175D3DCCD1}">
              <a14:hiddenFill xmlns:a14="http://schemas.microsoft.com/office/drawing/2010/main">
                <a:solidFill>
                  <a:srgbClr val="FFFFFF"/>
                </a:solidFill>
              </a14:hiddenFill>
            </a:ext>
          </a:extLst>
        </p:spPr>
      </p:pic>
      <p:sp>
        <p:nvSpPr>
          <p:cNvPr id="150" name="任意多边形: 形状 149">
            <a:extLst>
              <a:ext uri="{FF2B5EF4-FFF2-40B4-BE49-F238E27FC236}">
                <a16:creationId xmlns:a16="http://schemas.microsoft.com/office/drawing/2014/main" id="{6E67D966-CD89-4A56-A12C-DB1DD836300F}"/>
              </a:ext>
            </a:extLst>
          </p:cNvPr>
          <p:cNvSpPr/>
          <p:nvPr/>
        </p:nvSpPr>
        <p:spPr>
          <a:xfrm rot="5400000">
            <a:off x="7219358" y="4987776"/>
            <a:ext cx="150292" cy="225478"/>
          </a:xfrm>
          <a:custGeom>
            <a:avLst/>
            <a:gdLst>
              <a:gd name="connsiteX0" fmla="*/ 81774 w 200389"/>
              <a:gd name="connsiteY0" fmla="*/ 300636 h 300637"/>
              <a:gd name="connsiteX1" fmla="*/ 141082 w 200389"/>
              <a:gd name="connsiteY1" fmla="*/ 150318 h 300637"/>
              <a:gd name="connsiteX2" fmla="*/ 81774 w 200389"/>
              <a:gd name="connsiteY2" fmla="*/ 0 h 300637"/>
              <a:gd name="connsiteX3" fmla="*/ 141082 w 200389"/>
              <a:gd name="connsiteY3" fmla="*/ 0 h 300637"/>
              <a:gd name="connsiteX4" fmla="*/ 200389 w 200389"/>
              <a:gd name="connsiteY4" fmla="*/ 150318 h 300637"/>
              <a:gd name="connsiteX5" fmla="*/ 141082 w 200389"/>
              <a:gd name="connsiteY5" fmla="*/ 300636 h 300637"/>
              <a:gd name="connsiteX6" fmla="*/ 0 w 200389"/>
              <a:gd name="connsiteY6" fmla="*/ 300637 h 300637"/>
              <a:gd name="connsiteX7" fmla="*/ 59308 w 200389"/>
              <a:gd name="connsiteY7" fmla="*/ 150319 h 300637"/>
              <a:gd name="connsiteX8" fmla="*/ 0 w 200389"/>
              <a:gd name="connsiteY8" fmla="*/ 1 h 300637"/>
              <a:gd name="connsiteX9" fmla="*/ 59308 w 200389"/>
              <a:gd name="connsiteY9" fmla="*/ 1 h 300637"/>
              <a:gd name="connsiteX10" fmla="*/ 118615 w 200389"/>
              <a:gd name="connsiteY10" fmla="*/ 150319 h 300637"/>
              <a:gd name="connsiteX11" fmla="*/ 59308 w 200389"/>
              <a:gd name="connsiteY11" fmla="*/ 300637 h 30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389" h="300637">
                <a:moveTo>
                  <a:pt x="81774" y="300636"/>
                </a:moveTo>
                <a:lnTo>
                  <a:pt x="141082" y="150318"/>
                </a:lnTo>
                <a:lnTo>
                  <a:pt x="81774" y="0"/>
                </a:lnTo>
                <a:lnTo>
                  <a:pt x="141082" y="0"/>
                </a:lnTo>
                <a:lnTo>
                  <a:pt x="200389" y="150318"/>
                </a:lnTo>
                <a:lnTo>
                  <a:pt x="141082" y="300636"/>
                </a:lnTo>
                <a:close/>
                <a:moveTo>
                  <a:pt x="0" y="300637"/>
                </a:moveTo>
                <a:lnTo>
                  <a:pt x="59308" y="150319"/>
                </a:lnTo>
                <a:lnTo>
                  <a:pt x="0" y="1"/>
                </a:lnTo>
                <a:lnTo>
                  <a:pt x="59308" y="1"/>
                </a:lnTo>
                <a:lnTo>
                  <a:pt x="118615" y="150319"/>
                </a:lnTo>
                <a:lnTo>
                  <a:pt x="59308" y="300637"/>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70" dirty="0" err="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1" name="任意多边形: 形状 150">
            <a:extLst>
              <a:ext uri="{FF2B5EF4-FFF2-40B4-BE49-F238E27FC236}">
                <a16:creationId xmlns:a16="http://schemas.microsoft.com/office/drawing/2014/main" id="{7595A49E-62F9-4A04-922B-BB2254C5CA53}"/>
              </a:ext>
            </a:extLst>
          </p:cNvPr>
          <p:cNvSpPr/>
          <p:nvPr/>
        </p:nvSpPr>
        <p:spPr>
          <a:xfrm rot="5400000">
            <a:off x="9695665" y="5034333"/>
            <a:ext cx="150292" cy="225478"/>
          </a:xfrm>
          <a:custGeom>
            <a:avLst/>
            <a:gdLst>
              <a:gd name="connsiteX0" fmla="*/ 81774 w 200389"/>
              <a:gd name="connsiteY0" fmla="*/ 300636 h 300637"/>
              <a:gd name="connsiteX1" fmla="*/ 141082 w 200389"/>
              <a:gd name="connsiteY1" fmla="*/ 150318 h 300637"/>
              <a:gd name="connsiteX2" fmla="*/ 81774 w 200389"/>
              <a:gd name="connsiteY2" fmla="*/ 0 h 300637"/>
              <a:gd name="connsiteX3" fmla="*/ 141082 w 200389"/>
              <a:gd name="connsiteY3" fmla="*/ 0 h 300637"/>
              <a:gd name="connsiteX4" fmla="*/ 200389 w 200389"/>
              <a:gd name="connsiteY4" fmla="*/ 150318 h 300637"/>
              <a:gd name="connsiteX5" fmla="*/ 141082 w 200389"/>
              <a:gd name="connsiteY5" fmla="*/ 300636 h 300637"/>
              <a:gd name="connsiteX6" fmla="*/ 0 w 200389"/>
              <a:gd name="connsiteY6" fmla="*/ 300637 h 300637"/>
              <a:gd name="connsiteX7" fmla="*/ 59308 w 200389"/>
              <a:gd name="connsiteY7" fmla="*/ 150319 h 300637"/>
              <a:gd name="connsiteX8" fmla="*/ 0 w 200389"/>
              <a:gd name="connsiteY8" fmla="*/ 1 h 300637"/>
              <a:gd name="connsiteX9" fmla="*/ 59308 w 200389"/>
              <a:gd name="connsiteY9" fmla="*/ 1 h 300637"/>
              <a:gd name="connsiteX10" fmla="*/ 118615 w 200389"/>
              <a:gd name="connsiteY10" fmla="*/ 150319 h 300637"/>
              <a:gd name="connsiteX11" fmla="*/ 59308 w 200389"/>
              <a:gd name="connsiteY11" fmla="*/ 300637 h 30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389" h="300637">
                <a:moveTo>
                  <a:pt x="81774" y="300636"/>
                </a:moveTo>
                <a:lnTo>
                  <a:pt x="141082" y="150318"/>
                </a:lnTo>
                <a:lnTo>
                  <a:pt x="81774" y="0"/>
                </a:lnTo>
                <a:lnTo>
                  <a:pt x="141082" y="0"/>
                </a:lnTo>
                <a:lnTo>
                  <a:pt x="200389" y="150318"/>
                </a:lnTo>
                <a:lnTo>
                  <a:pt x="141082" y="300636"/>
                </a:lnTo>
                <a:close/>
                <a:moveTo>
                  <a:pt x="0" y="300637"/>
                </a:moveTo>
                <a:lnTo>
                  <a:pt x="59308" y="150319"/>
                </a:lnTo>
                <a:lnTo>
                  <a:pt x="0" y="1"/>
                </a:lnTo>
                <a:lnTo>
                  <a:pt x="59308" y="1"/>
                </a:lnTo>
                <a:lnTo>
                  <a:pt x="118615" y="150319"/>
                </a:lnTo>
                <a:lnTo>
                  <a:pt x="59308" y="300637"/>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70" dirty="0" err="1">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0" name="Rectangle 48">
            <a:extLst>
              <a:ext uri="{FF2B5EF4-FFF2-40B4-BE49-F238E27FC236}">
                <a16:creationId xmlns:a16="http://schemas.microsoft.com/office/drawing/2014/main" id="{911CAB3E-E673-4148-95A6-DB4B0DEAA8D8}"/>
              </a:ext>
            </a:extLst>
          </p:cNvPr>
          <p:cNvSpPr/>
          <p:nvPr/>
        </p:nvSpPr>
        <p:spPr>
          <a:xfrm>
            <a:off x="6105203" y="1787009"/>
            <a:ext cx="5587448" cy="4445887"/>
          </a:xfrm>
          <a:prstGeom prst="rect">
            <a:avLst/>
          </a:prstGeom>
          <a:noFill/>
          <a:ln w="12700">
            <a:solidFill>
              <a:srgbClr val="0D2381"/>
            </a:solidFill>
          </a:ln>
        </p:spPr>
        <p:txBody>
          <a:bodyPr wrap="square" lIns="0" tIns="0" rIns="0" bIns="0" rtlCol="0" anchor="ctr">
            <a:noAutofit/>
          </a:bodyPr>
          <a:lstStyle/>
          <a:p>
            <a:pPr algn="ctr" defTabSz="685800">
              <a:defRPr/>
            </a:pPr>
            <a:endParaRPr kumimoji="1" lang="zh-CN" altLang="en-US" sz="1200" b="1" dirty="0">
              <a:solidFill>
                <a:srgbClr val="0D238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164" name="连接符: 曲线 163">
            <a:extLst>
              <a:ext uri="{FF2B5EF4-FFF2-40B4-BE49-F238E27FC236}">
                <a16:creationId xmlns:a16="http://schemas.microsoft.com/office/drawing/2014/main" id="{161691BC-D8C4-4508-A036-E2AEBA296973}"/>
              </a:ext>
            </a:extLst>
          </p:cNvPr>
          <p:cNvCxnSpPr>
            <a:cxnSpLocks/>
          </p:cNvCxnSpPr>
          <p:nvPr/>
        </p:nvCxnSpPr>
        <p:spPr>
          <a:xfrm flipV="1">
            <a:off x="5268272" y="2833166"/>
            <a:ext cx="1044303" cy="2394800"/>
          </a:xfrm>
          <a:prstGeom prst="curvedConnector3">
            <a:avLst/>
          </a:prstGeom>
          <a:ln w="41275">
            <a:gradFill>
              <a:gsLst>
                <a:gs pos="20000">
                  <a:srgbClr val="A5B8D0"/>
                </a:gs>
                <a:gs pos="0">
                  <a:schemeClr val="accent1">
                    <a:lumMod val="20000"/>
                    <a:lumOff val="80000"/>
                  </a:schemeClr>
                </a:gs>
                <a:gs pos="100000">
                  <a:schemeClr val="tx2"/>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8935CDB1-2DE1-407E-9350-EE86898C6D36}"/>
              </a:ext>
            </a:extLst>
          </p:cNvPr>
          <p:cNvSpPr txBox="1"/>
          <p:nvPr/>
        </p:nvSpPr>
        <p:spPr>
          <a:xfrm>
            <a:off x="5641474" y="2519355"/>
            <a:ext cx="365295" cy="3108543"/>
          </a:xfrm>
          <a:prstGeom prst="rect">
            <a:avLst/>
          </a:prstGeom>
          <a:solidFill>
            <a:schemeClr val="bg1"/>
          </a:solidFill>
        </p:spPr>
        <p:txBody>
          <a:bodyPr wrap="square">
            <a:spAutoFit/>
          </a:bodyPr>
          <a:lstStyle/>
          <a:p>
            <a:r>
              <a:rPr lang="zh-CN" altLang="en-US" sz="14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先验约束加入月度资源规划模型</a:t>
            </a:r>
            <a:endParaRPr lang="en-US" altLang="zh-CN" sz="14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6" name="文本框 155">
            <a:extLst>
              <a:ext uri="{FF2B5EF4-FFF2-40B4-BE49-F238E27FC236}">
                <a16:creationId xmlns:a16="http://schemas.microsoft.com/office/drawing/2014/main" id="{15BAD716-D307-43C5-8497-507FA2247F0B}"/>
              </a:ext>
            </a:extLst>
          </p:cNvPr>
          <p:cNvSpPr txBox="1"/>
          <p:nvPr/>
        </p:nvSpPr>
        <p:spPr>
          <a:xfrm>
            <a:off x="1817832" y="3534294"/>
            <a:ext cx="3539113" cy="2031325"/>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先验的</a:t>
            </a:r>
            <a:r>
              <a:rPr lang="zh-CN" altLang="en-US" b="1" dirty="0">
                <a:solidFill>
                  <a:srgbClr val="FF0000"/>
                </a:solidFill>
                <a:latin typeface="微软雅黑" panose="020B0503020204020204" pitchFamily="34" charset="-122"/>
                <a:ea typeface="微软雅黑" panose="020B0503020204020204" pitchFamily="34" charset="-122"/>
              </a:rPr>
              <a:t>决策约束</a:t>
            </a:r>
            <a:r>
              <a:rPr lang="zh-CN" altLang="en-US" b="1" dirty="0">
                <a:latin typeface="微软雅黑" panose="020B0503020204020204" pitchFamily="34" charset="-122"/>
                <a:ea typeface="微软雅黑" panose="020B0503020204020204" pitchFamily="34" charset="-122"/>
              </a:rPr>
              <a:t>包括</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趋势性约束：</a:t>
            </a:r>
            <a:endParaRPr lang="en-US" altLang="zh-CN"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endParaRPr>
          </a:p>
          <a:p>
            <a:pPr lvl="1"/>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相似性约束</a:t>
            </a:r>
            <a:r>
              <a:rPr lang="zh-CN" altLang="en-US" dirty="0">
                <a:latin typeface="微软雅黑" panose="020B0503020204020204" pitchFamily="34" charset="-122"/>
                <a:ea typeface="微软雅黑" panose="020B0503020204020204" pitchFamily="34" charset="-122"/>
              </a:rPr>
              <a:t>：</a:t>
            </a:r>
            <a:endParaRPr lang="en-US" altLang="zh-CN" dirty="0"/>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pic>
        <p:nvPicPr>
          <p:cNvPr id="157" name="图片 156">
            <a:extLst>
              <a:ext uri="{FF2B5EF4-FFF2-40B4-BE49-F238E27FC236}">
                <a16:creationId xmlns:a16="http://schemas.microsoft.com/office/drawing/2014/main" id="{7C58FA8B-D2B5-4CEA-852C-0E67B2CB964F}"/>
              </a:ext>
            </a:extLst>
          </p:cNvPr>
          <p:cNvPicPr>
            <a:picLocks noChangeAspect="1"/>
          </p:cNvPicPr>
          <p:nvPr/>
        </p:nvPicPr>
        <p:blipFill>
          <a:blip r:embed="rId7"/>
          <a:stretch>
            <a:fillRect/>
          </a:stretch>
        </p:blipFill>
        <p:spPr>
          <a:xfrm>
            <a:off x="2068141" y="4258652"/>
            <a:ext cx="3048000" cy="317500"/>
          </a:xfrm>
          <a:prstGeom prst="rect">
            <a:avLst/>
          </a:prstGeom>
        </p:spPr>
      </p:pic>
      <p:pic>
        <p:nvPicPr>
          <p:cNvPr id="158" name="图片 157">
            <a:extLst>
              <a:ext uri="{FF2B5EF4-FFF2-40B4-BE49-F238E27FC236}">
                <a16:creationId xmlns:a16="http://schemas.microsoft.com/office/drawing/2014/main" id="{36C6EC6B-3BB7-48B6-98B5-0003303F3339}"/>
              </a:ext>
            </a:extLst>
          </p:cNvPr>
          <p:cNvPicPr>
            <a:picLocks noChangeAspect="1"/>
          </p:cNvPicPr>
          <p:nvPr/>
        </p:nvPicPr>
        <p:blipFill>
          <a:blip r:embed="rId8"/>
          <a:stretch>
            <a:fillRect/>
          </a:stretch>
        </p:blipFill>
        <p:spPr>
          <a:xfrm>
            <a:off x="2166595" y="5008410"/>
            <a:ext cx="2616200" cy="292100"/>
          </a:xfrm>
          <a:prstGeom prst="rect">
            <a:avLst/>
          </a:prstGeom>
        </p:spPr>
      </p:pic>
      <p:sp>
        <p:nvSpPr>
          <p:cNvPr id="162" name="文本框 161">
            <a:extLst>
              <a:ext uri="{FF2B5EF4-FFF2-40B4-BE49-F238E27FC236}">
                <a16:creationId xmlns:a16="http://schemas.microsoft.com/office/drawing/2014/main" id="{6201556A-63F8-4C25-95ED-F4FD0D148A65}"/>
              </a:ext>
            </a:extLst>
          </p:cNvPr>
          <p:cNvSpPr txBox="1"/>
          <p:nvPr/>
        </p:nvSpPr>
        <p:spPr>
          <a:xfrm>
            <a:off x="2795616" y="5350519"/>
            <a:ext cx="1486962"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周期性约束</a:t>
            </a:r>
            <a:r>
              <a:rPr lang="zh-CN" altLang="en-US" dirty="0">
                <a:latin typeface="微软雅黑" panose="020B0503020204020204" pitchFamily="34" charset="-122"/>
                <a:ea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213" name="文本框 212">
                <a:extLst>
                  <a:ext uri="{FF2B5EF4-FFF2-40B4-BE49-F238E27FC236}">
                    <a16:creationId xmlns:a16="http://schemas.microsoft.com/office/drawing/2014/main" id="{3828113C-2B62-46D3-B609-6748DA570066}"/>
                  </a:ext>
                </a:extLst>
              </p:cNvPr>
              <p:cNvSpPr txBox="1"/>
              <p:nvPr/>
            </p:nvSpPr>
            <p:spPr>
              <a:xfrm>
                <a:off x="10237644" y="4713904"/>
                <a:ext cx="1421684" cy="4774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sym typeface="Times New Roman" panose="02020603050405020304" pitchFamily="18" charset="0"/>
                            </a:rPr>
                          </m:ctrlPr>
                        </m:sSubPr>
                        <m:e>
                          <m:r>
                            <a:rPr lang="en-US" altLang="zh-CN" sz="1200" i="1">
                              <a:latin typeface="Cambria Math" panose="02040503050406030204" pitchFamily="18" charset="0"/>
                              <a:sym typeface="Times New Roman" panose="02020603050405020304" pitchFamily="18" charset="0"/>
                            </a:rPr>
                            <m:t>𝑙𝑜𝑠𝑠</m:t>
                          </m:r>
                        </m:e>
                        <m:sub>
                          <m:r>
                            <a:rPr lang="en-US" altLang="zh-CN" sz="1200" b="0" i="1" smtClean="0">
                              <a:latin typeface="Cambria Math" panose="02040503050406030204" pitchFamily="18" charset="0"/>
                              <a:sym typeface="Times New Roman" panose="02020603050405020304" pitchFamily="18" charset="0"/>
                            </a:rPr>
                            <m:t>𝑑𝑟</m:t>
                          </m:r>
                        </m:sub>
                      </m:sSub>
                      <m:r>
                        <a:rPr lang="en-US" altLang="zh-CN" sz="1200" b="0" i="1" smtClean="0">
                          <a:latin typeface="Cambria Math" panose="02040503050406030204" pitchFamily="18" charset="0"/>
                          <a:sym typeface="Times New Roman" panose="02020603050405020304" pitchFamily="18" charset="0"/>
                        </a:rPr>
                        <m:t>=</m:t>
                      </m:r>
                      <m:f>
                        <m:fPr>
                          <m:ctrlPr>
                            <a:rPr lang="zh-CN" altLang="zh-CN" sz="1200" i="1" smtClean="0">
                              <a:latin typeface="Cambria Math" panose="02040503050406030204" pitchFamily="18" charset="0"/>
                              <a:sym typeface="Times New Roman" panose="02020603050405020304" pitchFamily="18" charset="0"/>
                            </a:rPr>
                          </m:ctrlPr>
                        </m:fPr>
                        <m:num>
                          <m:r>
                            <m:rPr>
                              <m:sty m:val="p"/>
                            </m:rPr>
                            <a:rPr lang="en-US" altLang="zh-CN" sz="1200" b="0" i="0">
                              <a:latin typeface="Cambria Math" panose="02040503050406030204" pitchFamily="18" charset="0"/>
                              <a:sym typeface="Times New Roman" panose="02020603050405020304" pitchFamily="18" charset="0"/>
                            </a:rPr>
                            <m:t>d</m:t>
                          </m:r>
                          <m:sSup>
                            <m:sSupPr>
                              <m:ctrlPr>
                                <a:rPr lang="en-US" altLang="zh-CN" sz="1200" i="1" smtClean="0">
                                  <a:latin typeface="Cambria Math" panose="02040503050406030204" pitchFamily="18" charset="0"/>
                                  <a:sym typeface="Times New Roman" panose="02020603050405020304" pitchFamily="18" charset="0"/>
                                </a:rPr>
                              </m:ctrlPr>
                            </m:sSupPr>
                            <m:e>
                              <m:r>
                                <a:rPr lang="en-US" altLang="zh-CN" sz="1200" b="0" i="1">
                                  <a:latin typeface="Cambria Math" panose="02040503050406030204" pitchFamily="18" charset="0"/>
                                  <a:sym typeface="Times New Roman" panose="02020603050405020304" pitchFamily="18" charset="0"/>
                                </a:rPr>
                                <m:t>𝑢</m:t>
                              </m:r>
                            </m:e>
                            <m:sup>
                              <m:r>
                                <a:rPr lang="en-US" altLang="zh-CN" sz="1200" b="0" i="1" smtClean="0">
                                  <a:latin typeface="Cambria Math" panose="02040503050406030204" pitchFamily="18" charset="0"/>
                                  <a:sym typeface="Times New Roman" panose="02020603050405020304" pitchFamily="18" charset="0"/>
                                </a:rPr>
                                <m:t>∗</m:t>
                              </m:r>
                            </m:sup>
                          </m:sSup>
                          <m:r>
                            <a:rPr lang="en-US" altLang="zh-CN" sz="1200" b="0">
                              <a:latin typeface="Cambria Math" panose="02040503050406030204" pitchFamily="18" charset="0"/>
                              <a:sym typeface="Times New Roman" panose="02020603050405020304" pitchFamily="18" charset="0"/>
                            </a:rPr>
                            <m:t>(⋅)</m:t>
                          </m:r>
                        </m:num>
                        <m:den>
                          <m:r>
                            <m:rPr>
                              <m:sty m:val="p"/>
                            </m:rPr>
                            <a:rPr lang="en-US" altLang="zh-CN" sz="1200" b="0" i="0">
                              <a:latin typeface="Cambria Math" panose="02040503050406030204" pitchFamily="18" charset="0"/>
                              <a:sym typeface="Times New Roman" panose="02020603050405020304" pitchFamily="18" charset="0"/>
                            </a:rPr>
                            <m:t>d</m:t>
                          </m:r>
                          <m:r>
                            <a:rPr lang="en-US" altLang="zh-CN" sz="1200" b="0" i="1" smtClean="0">
                              <a:latin typeface="Cambria Math" panose="02040503050406030204" pitchFamily="18" charset="0"/>
                              <a:sym typeface="Times New Roman" panose="02020603050405020304" pitchFamily="18" charset="0"/>
                            </a:rPr>
                            <m:t>𝑔</m:t>
                          </m:r>
                          <m:r>
                            <a:rPr lang="en-US" altLang="zh-CN" sz="1200" b="0">
                              <a:latin typeface="Cambria Math" panose="02040503050406030204" pitchFamily="18" charset="0"/>
                              <a:sym typeface="Times New Roman" panose="02020603050405020304" pitchFamily="18" charset="0"/>
                            </a:rPr>
                            <m:t>(⋅)</m:t>
                          </m:r>
                        </m:den>
                      </m:f>
                    </m:oMath>
                  </m:oMathPara>
                </a14:m>
                <a:endParaRPr lang="zh-CN" altLang="en-US" sz="1200"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213" name="文本框 212">
                <a:extLst>
                  <a:ext uri="{FF2B5EF4-FFF2-40B4-BE49-F238E27FC236}">
                    <a16:creationId xmlns:a16="http://schemas.microsoft.com/office/drawing/2014/main" id="{3828113C-2B62-46D3-B609-6748DA570066}"/>
                  </a:ext>
                </a:extLst>
              </p:cNvPr>
              <p:cNvSpPr txBox="1">
                <a:spLocks noRot="1" noChangeAspect="1" noMove="1" noResize="1" noEditPoints="1" noAdjustHandles="1" noChangeArrowheads="1" noChangeShapeType="1" noTextEdit="1"/>
              </p:cNvSpPr>
              <p:nvPr/>
            </p:nvSpPr>
            <p:spPr>
              <a:xfrm>
                <a:off x="10237644" y="4713904"/>
                <a:ext cx="1421684" cy="477438"/>
              </a:xfrm>
              <a:prstGeom prst="rect">
                <a:avLst/>
              </a:prstGeom>
              <a:blipFill>
                <a:blip r:embed="rId9"/>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5" name="文本框 214">
                <a:extLst>
                  <a:ext uri="{FF2B5EF4-FFF2-40B4-BE49-F238E27FC236}">
                    <a16:creationId xmlns:a16="http://schemas.microsoft.com/office/drawing/2014/main" id="{579F5D0C-7FBD-4A76-A92A-96F8082490CB}"/>
                  </a:ext>
                </a:extLst>
              </p:cNvPr>
              <p:cNvSpPr txBox="1"/>
              <p:nvPr/>
            </p:nvSpPr>
            <p:spPr>
              <a:xfrm>
                <a:off x="9884619" y="2617062"/>
                <a:ext cx="1768240" cy="340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i="1">
                              <a:latin typeface="Cambria Math" panose="02040503050406030204" pitchFamily="18" charset="0"/>
                            </a:rPr>
                            <m:t>𝑙𝑜𝑠𝑠</m:t>
                          </m:r>
                        </m:e>
                        <m:sub>
                          <m:r>
                            <a:rPr lang="en-US" altLang="zh-CN" sz="1200" b="0" i="1" smtClean="0">
                              <a:latin typeface="Cambria Math" panose="02040503050406030204" pitchFamily="18" charset="0"/>
                            </a:rPr>
                            <m:t>𝑝𝑖</m:t>
                          </m:r>
                        </m:sub>
                      </m:sSub>
                      <m:r>
                        <a:rPr lang="en-US" altLang="zh-CN" sz="1200" b="0" i="1" smtClean="0">
                          <a:latin typeface="Cambria Math" panose="02040503050406030204" pitchFamily="18" charset="0"/>
                        </a:rPr>
                        <m:t>=</m:t>
                      </m:r>
                      <m:nary>
                        <m:naryPr>
                          <m:chr m:val="∑"/>
                          <m:limLoc m:val="subSup"/>
                          <m:supHide m:val="on"/>
                          <m:ctrlPr>
                            <a:rPr lang="zh-CN" altLang="en-US" sz="1200" i="1" smtClean="0">
                              <a:latin typeface="Cambria Math" panose="02040503050406030204" pitchFamily="18" charset="0"/>
                            </a:rPr>
                          </m:ctrlPr>
                        </m:naryPr>
                        <m:sub>
                          <m:r>
                            <m:rPr>
                              <m:sty m:val="p"/>
                              <m:brk m:alnAt="9"/>
                            </m:rPr>
                            <a:rPr lang="en-US" altLang="zh-CN" sz="1200" i="1">
                              <a:latin typeface="Cambria Math" panose="02040503050406030204" pitchFamily="18" charset="0"/>
                            </a:rPr>
                            <m:t>i</m:t>
                          </m:r>
                        </m:sub>
                        <m:sup/>
                        <m:e>
                          <m:r>
                            <m:rPr>
                              <m:sty m:val="p"/>
                            </m:rPr>
                            <a:rPr lang="en-US" altLang="zh-CN" sz="1200" b="0" i="0" smtClean="0">
                              <a:latin typeface="Cambria Math" panose="02040503050406030204" pitchFamily="18" charset="0"/>
                            </a:rPr>
                            <m:t>max</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𝑔</m:t>
                              </m:r>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m:t>
                          </m:r>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𝑥</m:t>
                              </m:r>
                            </m:e>
                            <m:sup>
                              <m:r>
                                <a:rPr lang="en-US" altLang="zh-CN" sz="1200" b="0" i="1" smtClean="0">
                                  <a:latin typeface="Cambria Math" panose="02040503050406030204" pitchFamily="18" charset="0"/>
                                </a:rPr>
                                <m:t>∗</m:t>
                              </m:r>
                            </m:sup>
                          </m:sSup>
                          <m:r>
                            <a:rPr lang="en-US" altLang="zh-CN" sz="1200" b="0" i="1" smtClean="0">
                              <a:latin typeface="Cambria Math" panose="02040503050406030204" pitchFamily="18" charset="0"/>
                            </a:rPr>
                            <m:t>,0)</m:t>
                          </m:r>
                        </m:e>
                      </m:nary>
                    </m:oMath>
                  </m:oMathPara>
                </a14:m>
                <a:endParaRPr lang="zh-CN" altLang="en-US"/>
              </a:p>
            </p:txBody>
          </p:sp>
        </mc:Choice>
        <mc:Fallback xmlns="">
          <p:sp>
            <p:nvSpPr>
              <p:cNvPr id="215" name="文本框 214">
                <a:extLst>
                  <a:ext uri="{FF2B5EF4-FFF2-40B4-BE49-F238E27FC236}">
                    <a16:creationId xmlns:a16="http://schemas.microsoft.com/office/drawing/2014/main" id="{579F5D0C-7FBD-4A76-A92A-96F8082490CB}"/>
                  </a:ext>
                </a:extLst>
              </p:cNvPr>
              <p:cNvSpPr txBox="1">
                <a:spLocks noRot="1" noChangeAspect="1" noMove="1" noResize="1" noEditPoints="1" noAdjustHandles="1" noChangeArrowheads="1" noChangeShapeType="1" noTextEdit="1"/>
              </p:cNvSpPr>
              <p:nvPr/>
            </p:nvSpPr>
            <p:spPr>
              <a:xfrm>
                <a:off x="9884619" y="2617062"/>
                <a:ext cx="1768240" cy="340414"/>
              </a:xfrm>
              <a:prstGeom prst="rect">
                <a:avLst/>
              </a:prstGeom>
              <a:blipFill>
                <a:blip r:embed="rId11"/>
                <a:stretch>
                  <a:fillRect l="-1718" t="-207143" r="-10309" b="-294643"/>
                </a:stretch>
              </a:blipFill>
            </p:spPr>
            <p:txBody>
              <a:bodyPr/>
              <a:lstStyle/>
              <a:p>
                <a:r>
                  <a:rPr lang="zh-CN" altLang="en-US">
                    <a:noFill/>
                  </a:rPr>
                  <a:t> </a:t>
                </a:r>
              </a:p>
            </p:txBody>
          </p:sp>
        </mc:Fallback>
      </mc:AlternateContent>
      <p:sp>
        <p:nvSpPr>
          <p:cNvPr id="216" name="左大括号 69">
            <a:extLst>
              <a:ext uri="{FF2B5EF4-FFF2-40B4-BE49-F238E27FC236}">
                <a16:creationId xmlns:a16="http://schemas.microsoft.com/office/drawing/2014/main" id="{86FAF9BE-75A3-4344-847E-286095EB40FB}"/>
              </a:ext>
            </a:extLst>
          </p:cNvPr>
          <p:cNvSpPr/>
          <p:nvPr/>
        </p:nvSpPr>
        <p:spPr>
          <a:xfrm rot="16200000">
            <a:off x="10998794" y="4260923"/>
            <a:ext cx="168114" cy="808271"/>
          </a:xfrm>
          <a:custGeom>
            <a:avLst/>
            <a:gdLst>
              <a:gd name="connsiteX0" fmla="*/ 314183 w 314183"/>
              <a:gd name="connsiteY0" fmla="*/ 3145236 h 3145236"/>
              <a:gd name="connsiteX1" fmla="*/ 157091 w 314183"/>
              <a:gd name="connsiteY1" fmla="*/ 3119055 h 3145236"/>
              <a:gd name="connsiteX2" fmla="*/ 157092 w 314183"/>
              <a:gd name="connsiteY2" fmla="*/ 1492773 h 3145236"/>
              <a:gd name="connsiteX3" fmla="*/ 0 w 314183"/>
              <a:gd name="connsiteY3" fmla="*/ 1466592 h 3145236"/>
              <a:gd name="connsiteX4" fmla="*/ 157092 w 314183"/>
              <a:gd name="connsiteY4" fmla="*/ 1440411 h 3145236"/>
              <a:gd name="connsiteX5" fmla="*/ 157092 w 314183"/>
              <a:gd name="connsiteY5" fmla="*/ 26181 h 3145236"/>
              <a:gd name="connsiteX6" fmla="*/ 314184 w 314183"/>
              <a:gd name="connsiteY6" fmla="*/ 0 h 3145236"/>
              <a:gd name="connsiteX7" fmla="*/ 314183 w 314183"/>
              <a:gd name="connsiteY7" fmla="*/ 3145236 h 3145236"/>
              <a:gd name="connsiteX0" fmla="*/ 314183 w 314183"/>
              <a:gd name="connsiteY0" fmla="*/ 3145236 h 3145236"/>
              <a:gd name="connsiteX1" fmla="*/ 157091 w 314183"/>
              <a:gd name="connsiteY1" fmla="*/ 3119055 h 3145236"/>
              <a:gd name="connsiteX2" fmla="*/ 157092 w 314183"/>
              <a:gd name="connsiteY2" fmla="*/ 1492773 h 3145236"/>
              <a:gd name="connsiteX3" fmla="*/ 0 w 314183"/>
              <a:gd name="connsiteY3" fmla="*/ 1466592 h 3145236"/>
              <a:gd name="connsiteX4" fmla="*/ 157092 w 314183"/>
              <a:gd name="connsiteY4" fmla="*/ 1440411 h 3145236"/>
              <a:gd name="connsiteX5" fmla="*/ 157092 w 314183"/>
              <a:gd name="connsiteY5" fmla="*/ 26181 h 3145236"/>
              <a:gd name="connsiteX6" fmla="*/ 314184 w 314183"/>
              <a:gd name="connsiteY6" fmla="*/ 0 h 3145236"/>
              <a:gd name="connsiteX0" fmla="*/ 409341 w 409342"/>
              <a:gd name="connsiteY0" fmla="*/ 3145236 h 3145236"/>
              <a:gd name="connsiteX1" fmla="*/ 252249 w 409342"/>
              <a:gd name="connsiteY1" fmla="*/ 3119055 h 3145236"/>
              <a:gd name="connsiteX2" fmla="*/ 252250 w 409342"/>
              <a:gd name="connsiteY2" fmla="*/ 1492773 h 3145236"/>
              <a:gd name="connsiteX3" fmla="*/ 95158 w 409342"/>
              <a:gd name="connsiteY3" fmla="*/ 1466592 h 3145236"/>
              <a:gd name="connsiteX4" fmla="*/ 252250 w 409342"/>
              <a:gd name="connsiteY4" fmla="*/ 1440411 h 3145236"/>
              <a:gd name="connsiteX5" fmla="*/ 252250 w 409342"/>
              <a:gd name="connsiteY5" fmla="*/ 26181 h 3145236"/>
              <a:gd name="connsiteX6" fmla="*/ 409342 w 409342"/>
              <a:gd name="connsiteY6" fmla="*/ 0 h 3145236"/>
              <a:gd name="connsiteX7" fmla="*/ 409341 w 409342"/>
              <a:gd name="connsiteY7" fmla="*/ 3145236 h 3145236"/>
              <a:gd name="connsiteX0" fmla="*/ 409341 w 409342"/>
              <a:gd name="connsiteY0" fmla="*/ 3145236 h 3145236"/>
              <a:gd name="connsiteX1" fmla="*/ 252249 w 409342"/>
              <a:gd name="connsiteY1" fmla="*/ 3119055 h 3145236"/>
              <a:gd name="connsiteX2" fmla="*/ 252250 w 409342"/>
              <a:gd name="connsiteY2" fmla="*/ 1492773 h 3145236"/>
              <a:gd name="connsiteX3" fmla="*/ 95158 w 409342"/>
              <a:gd name="connsiteY3" fmla="*/ 1466592 h 3145236"/>
              <a:gd name="connsiteX4" fmla="*/ 252250 w 409342"/>
              <a:gd name="connsiteY4" fmla="*/ 1440411 h 3145236"/>
              <a:gd name="connsiteX5" fmla="*/ 252250 w 409342"/>
              <a:gd name="connsiteY5" fmla="*/ 26181 h 3145236"/>
              <a:gd name="connsiteX6" fmla="*/ 409342 w 409342"/>
              <a:gd name="connsiteY6" fmla="*/ 0 h 3145236"/>
              <a:gd name="connsiteX0" fmla="*/ 348822 w 348823"/>
              <a:gd name="connsiteY0" fmla="*/ 3145236 h 3145236"/>
              <a:gd name="connsiteX1" fmla="*/ 191730 w 348823"/>
              <a:gd name="connsiteY1" fmla="*/ 3119055 h 3145236"/>
              <a:gd name="connsiteX2" fmla="*/ 191731 w 348823"/>
              <a:gd name="connsiteY2" fmla="*/ 1492773 h 3145236"/>
              <a:gd name="connsiteX3" fmla="*/ 34639 w 348823"/>
              <a:gd name="connsiteY3" fmla="*/ 1466592 h 3145236"/>
              <a:gd name="connsiteX4" fmla="*/ 191731 w 348823"/>
              <a:gd name="connsiteY4" fmla="*/ 1440411 h 3145236"/>
              <a:gd name="connsiteX5" fmla="*/ 191731 w 348823"/>
              <a:gd name="connsiteY5" fmla="*/ 26181 h 3145236"/>
              <a:gd name="connsiteX6" fmla="*/ 348823 w 348823"/>
              <a:gd name="connsiteY6" fmla="*/ 0 h 3145236"/>
              <a:gd name="connsiteX7" fmla="*/ 348822 w 348823"/>
              <a:gd name="connsiteY7" fmla="*/ 3145236 h 3145236"/>
              <a:gd name="connsiteX0" fmla="*/ 348822 w 348823"/>
              <a:gd name="connsiteY0" fmla="*/ 3145236 h 3145236"/>
              <a:gd name="connsiteX1" fmla="*/ 191730 w 348823"/>
              <a:gd name="connsiteY1" fmla="*/ 3119055 h 3145236"/>
              <a:gd name="connsiteX2" fmla="*/ 191731 w 348823"/>
              <a:gd name="connsiteY2" fmla="*/ 1492773 h 3145236"/>
              <a:gd name="connsiteX3" fmla="*/ 34639 w 348823"/>
              <a:gd name="connsiteY3" fmla="*/ 1466592 h 3145236"/>
              <a:gd name="connsiteX4" fmla="*/ 191731 w 348823"/>
              <a:gd name="connsiteY4" fmla="*/ 1440411 h 3145236"/>
              <a:gd name="connsiteX5" fmla="*/ 191731 w 348823"/>
              <a:gd name="connsiteY5" fmla="*/ 26181 h 3145236"/>
              <a:gd name="connsiteX6" fmla="*/ 348823 w 348823"/>
              <a:gd name="connsiteY6" fmla="*/ 0 h 3145236"/>
              <a:gd name="connsiteX0" fmla="*/ 348822 w 348823"/>
              <a:gd name="connsiteY0" fmla="*/ 3145236 h 3145236"/>
              <a:gd name="connsiteX1" fmla="*/ 191730 w 348823"/>
              <a:gd name="connsiteY1" fmla="*/ 3119055 h 3145236"/>
              <a:gd name="connsiteX2" fmla="*/ 191731 w 348823"/>
              <a:gd name="connsiteY2" fmla="*/ 1492773 h 3145236"/>
              <a:gd name="connsiteX3" fmla="*/ 34639 w 348823"/>
              <a:gd name="connsiteY3" fmla="*/ 1466592 h 3145236"/>
              <a:gd name="connsiteX4" fmla="*/ 191731 w 348823"/>
              <a:gd name="connsiteY4" fmla="*/ 1440411 h 3145236"/>
              <a:gd name="connsiteX5" fmla="*/ 191731 w 348823"/>
              <a:gd name="connsiteY5" fmla="*/ 26181 h 3145236"/>
              <a:gd name="connsiteX6" fmla="*/ 348823 w 348823"/>
              <a:gd name="connsiteY6" fmla="*/ 0 h 3145236"/>
              <a:gd name="connsiteX7" fmla="*/ 348822 w 348823"/>
              <a:gd name="connsiteY7" fmla="*/ 3145236 h 3145236"/>
              <a:gd name="connsiteX0" fmla="*/ 348822 w 348823"/>
              <a:gd name="connsiteY0" fmla="*/ 3145236 h 3145236"/>
              <a:gd name="connsiteX1" fmla="*/ 191730 w 348823"/>
              <a:gd name="connsiteY1" fmla="*/ 3119055 h 3145236"/>
              <a:gd name="connsiteX2" fmla="*/ 191731 w 348823"/>
              <a:gd name="connsiteY2" fmla="*/ 1492773 h 3145236"/>
              <a:gd name="connsiteX3" fmla="*/ 34639 w 348823"/>
              <a:gd name="connsiteY3" fmla="*/ 1466592 h 3145236"/>
              <a:gd name="connsiteX4" fmla="*/ 186968 w 348823"/>
              <a:gd name="connsiteY4" fmla="*/ 1397552 h 3145236"/>
              <a:gd name="connsiteX5" fmla="*/ 191731 w 348823"/>
              <a:gd name="connsiteY5" fmla="*/ 26181 h 3145236"/>
              <a:gd name="connsiteX6" fmla="*/ 348823 w 348823"/>
              <a:gd name="connsiteY6" fmla="*/ 0 h 314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823" h="3145236" stroke="0" extrusionOk="0">
                <a:moveTo>
                  <a:pt x="348822" y="3145236"/>
                </a:moveTo>
                <a:cubicBezTo>
                  <a:pt x="262062" y="3145236"/>
                  <a:pt x="191730" y="3133514"/>
                  <a:pt x="191730" y="3119055"/>
                </a:cubicBezTo>
                <a:cubicBezTo>
                  <a:pt x="191730" y="2576961"/>
                  <a:pt x="191731" y="2034867"/>
                  <a:pt x="191731" y="1492773"/>
                </a:cubicBezTo>
                <a:cubicBezTo>
                  <a:pt x="191731" y="1478314"/>
                  <a:pt x="-97676" y="1469770"/>
                  <a:pt x="34639" y="1466592"/>
                </a:cubicBezTo>
                <a:cubicBezTo>
                  <a:pt x="166954" y="1463414"/>
                  <a:pt x="191731" y="1454870"/>
                  <a:pt x="191731" y="1440411"/>
                </a:cubicBezTo>
                <a:lnTo>
                  <a:pt x="191731" y="26181"/>
                </a:lnTo>
                <a:cubicBezTo>
                  <a:pt x="191731" y="11722"/>
                  <a:pt x="262063" y="0"/>
                  <a:pt x="348823" y="0"/>
                </a:cubicBezTo>
                <a:cubicBezTo>
                  <a:pt x="348823" y="1048412"/>
                  <a:pt x="348822" y="2096824"/>
                  <a:pt x="348822" y="3145236"/>
                </a:cubicBezTo>
                <a:close/>
              </a:path>
              <a:path w="348823" h="3145236" fill="none">
                <a:moveTo>
                  <a:pt x="348822" y="3145236"/>
                </a:moveTo>
                <a:cubicBezTo>
                  <a:pt x="262062" y="3145236"/>
                  <a:pt x="191730" y="3133514"/>
                  <a:pt x="191730" y="3119055"/>
                </a:cubicBezTo>
                <a:cubicBezTo>
                  <a:pt x="191730" y="2576961"/>
                  <a:pt x="191731" y="2034867"/>
                  <a:pt x="191731" y="1492773"/>
                </a:cubicBezTo>
                <a:cubicBezTo>
                  <a:pt x="191731" y="1478314"/>
                  <a:pt x="35433" y="1482462"/>
                  <a:pt x="34639" y="1466592"/>
                </a:cubicBezTo>
                <a:cubicBezTo>
                  <a:pt x="33845" y="1450722"/>
                  <a:pt x="186968" y="1412011"/>
                  <a:pt x="186968" y="1397552"/>
                </a:cubicBezTo>
                <a:cubicBezTo>
                  <a:pt x="188556" y="940428"/>
                  <a:pt x="190143" y="483305"/>
                  <a:pt x="191731" y="26181"/>
                </a:cubicBezTo>
                <a:cubicBezTo>
                  <a:pt x="191731" y="11722"/>
                  <a:pt x="262063" y="0"/>
                  <a:pt x="348823" y="0"/>
                </a:cubicBezTo>
              </a:path>
            </a:pathLst>
          </a:custGeom>
          <a:ln w="476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文本框 217">
            <a:extLst>
              <a:ext uri="{FF2B5EF4-FFF2-40B4-BE49-F238E27FC236}">
                <a16:creationId xmlns:a16="http://schemas.microsoft.com/office/drawing/2014/main" id="{D84B5FD0-2642-4B93-94C5-528C9FA25544}"/>
              </a:ext>
            </a:extLst>
          </p:cNvPr>
          <p:cNvSpPr txBox="1"/>
          <p:nvPr/>
        </p:nvSpPr>
        <p:spPr>
          <a:xfrm>
            <a:off x="6157089" y="1860341"/>
            <a:ext cx="3015014" cy="369332"/>
          </a:xfrm>
          <a:prstGeom prst="rect">
            <a:avLst/>
          </a:prstGeom>
          <a:noFill/>
        </p:spPr>
        <p:txBody>
          <a:bodyPr wrap="square">
            <a:spAutoFit/>
          </a:bodyPr>
          <a:lstStyle/>
          <a:p>
            <a:r>
              <a:rPr lang="zh-CN" altLang="en-US" sz="1800" b="1" i="0">
                <a:effectLst/>
                <a:latin typeface="微软雅黑" panose="020B0503020204020204" pitchFamily="34" charset="-122"/>
                <a:ea typeface="微软雅黑" panose="020B0503020204020204" pitchFamily="34" charset="-122"/>
              </a:rPr>
              <a:t>长期（</a:t>
            </a:r>
            <a:r>
              <a:rPr lang="en-US" altLang="zh-CN" sz="1800" b="1" i="0">
                <a:effectLst/>
                <a:latin typeface="微软雅黑" panose="020B0503020204020204" pitchFamily="34" charset="-122"/>
                <a:ea typeface="微软雅黑" panose="020B0503020204020204" pitchFamily="34" charset="-122"/>
              </a:rPr>
              <a:t>H</a:t>
            </a:r>
            <a:r>
              <a:rPr lang="zh-CN" altLang="en-US" sz="1800" b="1" i="0">
                <a:effectLst/>
                <a:latin typeface="微软雅黑" panose="020B0503020204020204" pitchFamily="34" charset="-122"/>
                <a:ea typeface="微软雅黑" panose="020B0503020204020204" pitchFamily="34" charset="-122"/>
              </a:rPr>
              <a:t>天）总收益最大化</a:t>
            </a:r>
            <a:endParaRPr lang="zh-CN" altLang="en-US"/>
          </a:p>
        </p:txBody>
      </p:sp>
      <p:sp>
        <p:nvSpPr>
          <p:cNvPr id="220" name="文本框 219">
            <a:extLst>
              <a:ext uri="{FF2B5EF4-FFF2-40B4-BE49-F238E27FC236}">
                <a16:creationId xmlns:a16="http://schemas.microsoft.com/office/drawing/2014/main" id="{AEB28363-D19D-46C6-AF7E-F504F0F09CB0}"/>
              </a:ext>
            </a:extLst>
          </p:cNvPr>
          <p:cNvSpPr txBox="1"/>
          <p:nvPr/>
        </p:nvSpPr>
        <p:spPr>
          <a:xfrm>
            <a:off x="8545271" y="4813976"/>
            <a:ext cx="2530555"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月度规划下的决策损失</a:t>
            </a:r>
          </a:p>
        </p:txBody>
      </p:sp>
      <p:sp>
        <p:nvSpPr>
          <p:cNvPr id="222" name="文本框 221">
            <a:extLst>
              <a:ext uri="{FF2B5EF4-FFF2-40B4-BE49-F238E27FC236}">
                <a16:creationId xmlns:a16="http://schemas.microsoft.com/office/drawing/2014/main" id="{7DB1A04B-E42A-4102-9EE1-C3133C79A2E8}"/>
              </a:ext>
            </a:extLst>
          </p:cNvPr>
          <p:cNvSpPr txBox="1"/>
          <p:nvPr/>
        </p:nvSpPr>
        <p:spPr>
          <a:xfrm>
            <a:off x="8202942" y="2620352"/>
            <a:ext cx="2520307" cy="307777"/>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融入先验约束的损失</a:t>
            </a:r>
          </a:p>
        </p:txBody>
      </p:sp>
      <p:sp>
        <p:nvSpPr>
          <p:cNvPr id="224" name="文本框 223">
            <a:extLst>
              <a:ext uri="{FF2B5EF4-FFF2-40B4-BE49-F238E27FC236}">
                <a16:creationId xmlns:a16="http://schemas.microsoft.com/office/drawing/2014/main" id="{E82D3CA6-D5D3-4A35-B315-90C5805BC25D}"/>
              </a:ext>
            </a:extLst>
          </p:cNvPr>
          <p:cNvSpPr txBox="1"/>
          <p:nvPr/>
        </p:nvSpPr>
        <p:spPr>
          <a:xfrm>
            <a:off x="8392304" y="3616179"/>
            <a:ext cx="442383" cy="369332"/>
          </a:xfrm>
          <a:prstGeom prst="rect">
            <a:avLst/>
          </a:prstGeom>
          <a:noFill/>
        </p:spPr>
        <p:txBody>
          <a:bodyPr wrap="square">
            <a:spAutoFit/>
          </a:bodyPr>
          <a:lstStyle/>
          <a:p>
            <a:r>
              <a:rPr lang="en-US" altLang="zh-CN" i="1">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5" name="文本框 224">
                <a:extLst>
                  <a:ext uri="{FF2B5EF4-FFF2-40B4-BE49-F238E27FC236}">
                    <a16:creationId xmlns:a16="http://schemas.microsoft.com/office/drawing/2014/main" id="{01F6B5D6-DD71-49CE-BB69-ED8A3D125F4F}"/>
                  </a:ext>
                </a:extLst>
              </p:cNvPr>
              <p:cNvSpPr txBox="1"/>
              <p:nvPr/>
            </p:nvSpPr>
            <p:spPr>
              <a:xfrm>
                <a:off x="11254252" y="4019554"/>
                <a:ext cx="4423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t>𝑤</m:t>
                      </m:r>
                    </m:oMath>
                  </m:oMathPara>
                </a14:m>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25" name="文本框 224">
                <a:extLst>
                  <a:ext uri="{FF2B5EF4-FFF2-40B4-BE49-F238E27FC236}">
                    <a16:creationId xmlns:a16="http://schemas.microsoft.com/office/drawing/2014/main" id="{01F6B5D6-DD71-49CE-BB69-ED8A3D125F4F}"/>
                  </a:ext>
                </a:extLst>
              </p:cNvPr>
              <p:cNvSpPr txBox="1">
                <a:spLocks noRot="1" noChangeAspect="1" noMove="1" noResize="1" noEditPoints="1" noAdjustHandles="1" noChangeArrowheads="1" noChangeShapeType="1" noTextEdit="1"/>
              </p:cNvSpPr>
              <p:nvPr/>
            </p:nvSpPr>
            <p:spPr>
              <a:xfrm>
                <a:off x="11254252" y="4019554"/>
                <a:ext cx="442383" cy="369332"/>
              </a:xfrm>
              <a:prstGeom prst="rect">
                <a:avLst/>
              </a:prstGeom>
              <a:blipFill>
                <a:blip r:embed="rId12"/>
                <a:stretch>
                  <a:fillRect/>
                </a:stretch>
              </a:blipFill>
            </p:spPr>
            <p:txBody>
              <a:bodyPr/>
              <a:lstStyle/>
              <a:p>
                <a:r>
                  <a:rPr lang="zh-CN" altLang="en-US">
                    <a:noFill/>
                  </a:rPr>
                  <a:t> </a:t>
                </a:r>
              </a:p>
            </p:txBody>
          </p:sp>
        </mc:Fallback>
      </mc:AlternateContent>
      <p:sp>
        <p:nvSpPr>
          <p:cNvPr id="227" name="矩形: 圆角 226">
            <a:extLst>
              <a:ext uri="{FF2B5EF4-FFF2-40B4-BE49-F238E27FC236}">
                <a16:creationId xmlns:a16="http://schemas.microsoft.com/office/drawing/2014/main" id="{5A8FBD19-FC34-4E72-8854-0328FBD7C860}"/>
              </a:ext>
            </a:extLst>
          </p:cNvPr>
          <p:cNvSpPr/>
          <p:nvPr/>
        </p:nvSpPr>
        <p:spPr>
          <a:xfrm>
            <a:off x="1959524" y="1851776"/>
            <a:ext cx="989591" cy="35087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节假日情况</a:t>
            </a:r>
            <a:endParaRPr lang="zh-CN" altLang="en-US" sz="1200"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8" name="矩形: 圆角 227">
            <a:extLst>
              <a:ext uri="{FF2B5EF4-FFF2-40B4-BE49-F238E27FC236}">
                <a16:creationId xmlns:a16="http://schemas.microsoft.com/office/drawing/2014/main" id="{803C9B27-6610-402F-BC13-BC9D38B8AC21}"/>
              </a:ext>
            </a:extLst>
          </p:cNvPr>
          <p:cNvSpPr/>
          <p:nvPr/>
        </p:nvSpPr>
        <p:spPr>
          <a:xfrm>
            <a:off x="3129013" y="1851775"/>
            <a:ext cx="1007551" cy="350873"/>
          </a:xfrm>
          <a:prstGeom prst="round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天气情况</a:t>
            </a:r>
          </a:p>
        </p:txBody>
      </p:sp>
      <p:sp>
        <p:nvSpPr>
          <p:cNvPr id="229" name="矩形: 圆角 228">
            <a:extLst>
              <a:ext uri="{FF2B5EF4-FFF2-40B4-BE49-F238E27FC236}">
                <a16:creationId xmlns:a16="http://schemas.microsoft.com/office/drawing/2014/main" id="{77D325EC-8A94-4379-9397-CB2100335633}"/>
              </a:ext>
            </a:extLst>
          </p:cNvPr>
          <p:cNvSpPr/>
          <p:nvPr/>
        </p:nvSpPr>
        <p:spPr>
          <a:xfrm>
            <a:off x="4274807" y="1868686"/>
            <a:ext cx="1007551" cy="350873"/>
          </a:xfrm>
          <a:prstGeom prst="round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POI</a:t>
            </a:r>
            <a:r>
              <a:rPr lang="zh-CN" altLang="en-US" sz="1200"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数据</a:t>
            </a:r>
          </a:p>
        </p:txBody>
      </p:sp>
      <p:sp>
        <p:nvSpPr>
          <p:cNvPr id="242" name="矩形: 圆角 241">
            <a:extLst>
              <a:ext uri="{FF2B5EF4-FFF2-40B4-BE49-F238E27FC236}">
                <a16:creationId xmlns:a16="http://schemas.microsoft.com/office/drawing/2014/main" id="{EA384D10-DE6F-4F3E-9018-F7BB7B0CFDC8}"/>
              </a:ext>
            </a:extLst>
          </p:cNvPr>
          <p:cNvSpPr/>
          <p:nvPr/>
        </p:nvSpPr>
        <p:spPr>
          <a:xfrm>
            <a:off x="2583180" y="2519821"/>
            <a:ext cx="424873" cy="97411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圆角 242">
            <a:extLst>
              <a:ext uri="{FF2B5EF4-FFF2-40B4-BE49-F238E27FC236}">
                <a16:creationId xmlns:a16="http://schemas.microsoft.com/office/drawing/2014/main" id="{E26B349E-C7CC-4521-8141-5229F772B9E0}"/>
              </a:ext>
            </a:extLst>
          </p:cNvPr>
          <p:cNvSpPr/>
          <p:nvPr/>
        </p:nvSpPr>
        <p:spPr>
          <a:xfrm>
            <a:off x="3780768" y="2536731"/>
            <a:ext cx="424873" cy="97411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箭头: 右 243">
            <a:extLst>
              <a:ext uri="{FF2B5EF4-FFF2-40B4-BE49-F238E27FC236}">
                <a16:creationId xmlns:a16="http://schemas.microsoft.com/office/drawing/2014/main" id="{F1428441-D44B-4B82-909E-0D95F0FAF2F4}"/>
              </a:ext>
            </a:extLst>
          </p:cNvPr>
          <p:cNvSpPr/>
          <p:nvPr/>
        </p:nvSpPr>
        <p:spPr>
          <a:xfrm>
            <a:off x="3042734" y="2960970"/>
            <a:ext cx="184795" cy="9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箭头: 右 244">
            <a:extLst>
              <a:ext uri="{FF2B5EF4-FFF2-40B4-BE49-F238E27FC236}">
                <a16:creationId xmlns:a16="http://schemas.microsoft.com/office/drawing/2014/main" id="{AD1F4E72-D997-4E9E-B5EA-3D77564A513B}"/>
              </a:ext>
            </a:extLst>
          </p:cNvPr>
          <p:cNvSpPr/>
          <p:nvPr/>
        </p:nvSpPr>
        <p:spPr>
          <a:xfrm>
            <a:off x="4270071" y="2950209"/>
            <a:ext cx="258021" cy="93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箭头: 右 245">
            <a:extLst>
              <a:ext uri="{FF2B5EF4-FFF2-40B4-BE49-F238E27FC236}">
                <a16:creationId xmlns:a16="http://schemas.microsoft.com/office/drawing/2014/main" id="{6B229727-5236-4D70-AF87-44A1E8C770C9}"/>
              </a:ext>
            </a:extLst>
          </p:cNvPr>
          <p:cNvSpPr/>
          <p:nvPr/>
        </p:nvSpPr>
        <p:spPr>
          <a:xfrm>
            <a:off x="2160204" y="2957476"/>
            <a:ext cx="258021" cy="9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箭头: 右 246">
            <a:extLst>
              <a:ext uri="{FF2B5EF4-FFF2-40B4-BE49-F238E27FC236}">
                <a16:creationId xmlns:a16="http://schemas.microsoft.com/office/drawing/2014/main" id="{F048FFB8-8519-4DAE-B3FA-4E9958B48DDB}"/>
              </a:ext>
            </a:extLst>
          </p:cNvPr>
          <p:cNvSpPr/>
          <p:nvPr/>
        </p:nvSpPr>
        <p:spPr>
          <a:xfrm>
            <a:off x="3528277" y="2969683"/>
            <a:ext cx="207072" cy="833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文本框 247">
            <a:extLst>
              <a:ext uri="{FF2B5EF4-FFF2-40B4-BE49-F238E27FC236}">
                <a16:creationId xmlns:a16="http://schemas.microsoft.com/office/drawing/2014/main" id="{CF272665-6784-4B74-ADE1-B58B82952499}"/>
              </a:ext>
            </a:extLst>
          </p:cNvPr>
          <p:cNvSpPr txBox="1"/>
          <p:nvPr/>
        </p:nvSpPr>
        <p:spPr>
          <a:xfrm>
            <a:off x="1889305" y="2788365"/>
            <a:ext cx="442383" cy="369332"/>
          </a:xfrm>
          <a:prstGeom prst="rect">
            <a:avLst/>
          </a:prstGeom>
          <a:noFill/>
        </p:spPr>
        <p:txBody>
          <a:bodyPr wrap="square">
            <a:spAutoFit/>
          </a:bodyPr>
          <a:lstStyle/>
          <a:p>
            <a:r>
              <a:rPr lang="en-US" altLang="zh-CN" i="1">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9" name="文本框 248">
            <a:extLst>
              <a:ext uri="{FF2B5EF4-FFF2-40B4-BE49-F238E27FC236}">
                <a16:creationId xmlns:a16="http://schemas.microsoft.com/office/drawing/2014/main" id="{B8933BBE-B9A2-442C-A2EE-2D717E849C67}"/>
              </a:ext>
            </a:extLst>
          </p:cNvPr>
          <p:cNvSpPr txBox="1"/>
          <p:nvPr/>
        </p:nvSpPr>
        <p:spPr>
          <a:xfrm>
            <a:off x="3180071" y="2772538"/>
            <a:ext cx="442383" cy="369332"/>
          </a:xfrm>
          <a:prstGeom prst="rect">
            <a:avLst/>
          </a:prstGeom>
          <a:noFill/>
        </p:spPr>
        <p:txBody>
          <a:bodyPr wrap="square">
            <a:spAutoFit/>
          </a:bodyPr>
          <a:lstStyle/>
          <a:p>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0" name="流程图: 接点 249">
            <a:extLst>
              <a:ext uri="{FF2B5EF4-FFF2-40B4-BE49-F238E27FC236}">
                <a16:creationId xmlns:a16="http://schemas.microsoft.com/office/drawing/2014/main" id="{B66B30A3-9FAD-48D2-A967-3A4E4D59B4E2}"/>
              </a:ext>
            </a:extLst>
          </p:cNvPr>
          <p:cNvSpPr/>
          <p:nvPr/>
        </p:nvSpPr>
        <p:spPr>
          <a:xfrm>
            <a:off x="2660640" y="2541290"/>
            <a:ext cx="269952" cy="2562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流程图: 接点 250">
            <a:extLst>
              <a:ext uri="{FF2B5EF4-FFF2-40B4-BE49-F238E27FC236}">
                <a16:creationId xmlns:a16="http://schemas.microsoft.com/office/drawing/2014/main" id="{14706B83-1FE2-4623-B834-E85050FD86EE}"/>
              </a:ext>
            </a:extLst>
          </p:cNvPr>
          <p:cNvSpPr/>
          <p:nvPr/>
        </p:nvSpPr>
        <p:spPr>
          <a:xfrm>
            <a:off x="2662834" y="2866477"/>
            <a:ext cx="269952" cy="2562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流程图: 接点 251">
            <a:extLst>
              <a:ext uri="{FF2B5EF4-FFF2-40B4-BE49-F238E27FC236}">
                <a16:creationId xmlns:a16="http://schemas.microsoft.com/office/drawing/2014/main" id="{584F9230-3B6C-4AD4-81D8-2F01788EB325}"/>
              </a:ext>
            </a:extLst>
          </p:cNvPr>
          <p:cNvSpPr/>
          <p:nvPr/>
        </p:nvSpPr>
        <p:spPr>
          <a:xfrm>
            <a:off x="2662834" y="3208732"/>
            <a:ext cx="269952" cy="2562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流程图: 接点 252">
            <a:extLst>
              <a:ext uri="{FF2B5EF4-FFF2-40B4-BE49-F238E27FC236}">
                <a16:creationId xmlns:a16="http://schemas.microsoft.com/office/drawing/2014/main" id="{9C0BE499-EC3A-43AE-B6C5-645EECF65805}"/>
              </a:ext>
            </a:extLst>
          </p:cNvPr>
          <p:cNvSpPr/>
          <p:nvPr/>
        </p:nvSpPr>
        <p:spPr>
          <a:xfrm>
            <a:off x="3856929" y="2570355"/>
            <a:ext cx="269952" cy="2562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流程图: 接点 253">
            <a:extLst>
              <a:ext uri="{FF2B5EF4-FFF2-40B4-BE49-F238E27FC236}">
                <a16:creationId xmlns:a16="http://schemas.microsoft.com/office/drawing/2014/main" id="{ED3AD075-6A2B-4659-82BF-57221317ED6B}"/>
              </a:ext>
            </a:extLst>
          </p:cNvPr>
          <p:cNvSpPr/>
          <p:nvPr/>
        </p:nvSpPr>
        <p:spPr>
          <a:xfrm>
            <a:off x="3856929" y="2880952"/>
            <a:ext cx="269952" cy="2562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流程图: 接点 254">
            <a:extLst>
              <a:ext uri="{FF2B5EF4-FFF2-40B4-BE49-F238E27FC236}">
                <a16:creationId xmlns:a16="http://schemas.microsoft.com/office/drawing/2014/main" id="{D56284A2-D665-4D9B-9A23-1C8D431A0D10}"/>
              </a:ext>
            </a:extLst>
          </p:cNvPr>
          <p:cNvSpPr/>
          <p:nvPr/>
        </p:nvSpPr>
        <p:spPr>
          <a:xfrm>
            <a:off x="3851051" y="3225002"/>
            <a:ext cx="269952" cy="25621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FC146221-A463-4235-B6F0-8FD676A3FB78}"/>
                  </a:ext>
                </a:extLst>
              </p:cNvPr>
              <p:cNvSpPr txBox="1"/>
              <p:nvPr/>
            </p:nvSpPr>
            <p:spPr>
              <a:xfrm>
                <a:off x="4561603" y="2766555"/>
                <a:ext cx="4423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𝑔</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𝑖</m:t>
                          </m:r>
                        </m:sub>
                      </m:sSub>
                    </m:oMath>
                  </m:oMathPara>
                </a14:m>
                <a:endParaRPr lang="zh-CN" altLang="en-US" i="1">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56" name="文本框 255">
                <a:extLst>
                  <a:ext uri="{FF2B5EF4-FFF2-40B4-BE49-F238E27FC236}">
                    <a16:creationId xmlns:a16="http://schemas.microsoft.com/office/drawing/2014/main" id="{FC146221-A463-4235-B6F0-8FD676A3FB78}"/>
                  </a:ext>
                </a:extLst>
              </p:cNvPr>
              <p:cNvSpPr txBox="1">
                <a:spLocks noRot="1" noChangeAspect="1" noMove="1" noResize="1" noEditPoints="1" noAdjustHandles="1" noChangeArrowheads="1" noChangeShapeType="1" noTextEdit="1"/>
              </p:cNvSpPr>
              <p:nvPr/>
            </p:nvSpPr>
            <p:spPr>
              <a:xfrm>
                <a:off x="4561603" y="2766555"/>
                <a:ext cx="442383" cy="369332"/>
              </a:xfrm>
              <a:prstGeom prst="rect">
                <a:avLst/>
              </a:prstGeom>
              <a:blipFill>
                <a:blip r:embed="rId13"/>
                <a:stretch>
                  <a:fillRect b="-1000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C1246A4-9D4D-0342-D077-99282178CA04}"/>
              </a:ext>
            </a:extLst>
          </p:cNvPr>
          <p:cNvPicPr>
            <a:picLocks noChangeAspect="1"/>
          </p:cNvPicPr>
          <p:nvPr/>
        </p:nvPicPr>
        <p:blipFill>
          <a:blip r:embed="rId14"/>
          <a:stretch>
            <a:fillRect/>
          </a:stretch>
        </p:blipFill>
        <p:spPr>
          <a:xfrm>
            <a:off x="1802069" y="5683237"/>
            <a:ext cx="3618750" cy="538173"/>
          </a:xfrm>
          <a:prstGeom prst="rect">
            <a:avLst/>
          </a:prstGeom>
        </p:spPr>
      </p:pic>
    </p:spTree>
    <p:extLst>
      <p:ext uri="{BB962C8B-B14F-4D97-AF65-F5344CB8AC3E}">
        <p14:creationId xmlns:p14="http://schemas.microsoft.com/office/powerpoint/2010/main" val="1272035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E8ECA-3731-B99D-B88C-588DB9E90651}"/>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9F371563-6BB2-5AB0-4BAC-CC5E3B1D7E4D}"/>
              </a:ext>
            </a:extLst>
          </p:cNvPr>
          <p:cNvGrpSpPr/>
          <p:nvPr/>
        </p:nvGrpSpPr>
        <p:grpSpPr>
          <a:xfrm>
            <a:off x="3752463" y="1625431"/>
            <a:ext cx="5652320" cy="2489070"/>
            <a:chOff x="3752463" y="1625431"/>
            <a:chExt cx="5652320" cy="2489070"/>
          </a:xfrm>
        </p:grpSpPr>
        <p:grpSp>
          <p:nvGrpSpPr>
            <p:cNvPr id="128" name="组合 127">
              <a:extLst>
                <a:ext uri="{FF2B5EF4-FFF2-40B4-BE49-F238E27FC236}">
                  <a16:creationId xmlns:a16="http://schemas.microsoft.com/office/drawing/2014/main" id="{0179BE78-1C1D-C82F-5237-98E80087768D}"/>
                </a:ext>
              </a:extLst>
            </p:cNvPr>
            <p:cNvGrpSpPr/>
            <p:nvPr/>
          </p:nvGrpSpPr>
          <p:grpSpPr>
            <a:xfrm>
              <a:off x="3752463" y="1823302"/>
              <a:ext cx="5631442" cy="2291199"/>
              <a:chOff x="3722254" y="1439615"/>
              <a:chExt cx="5370018" cy="2067529"/>
            </a:xfrm>
          </p:grpSpPr>
          <p:grpSp>
            <p:nvGrpSpPr>
              <p:cNvPr id="123" name="组合 122">
                <a:extLst>
                  <a:ext uri="{FF2B5EF4-FFF2-40B4-BE49-F238E27FC236}">
                    <a16:creationId xmlns:a16="http://schemas.microsoft.com/office/drawing/2014/main" id="{6CAF8D7E-7C47-1864-E71B-B28094D35F2B}"/>
                  </a:ext>
                </a:extLst>
              </p:cNvPr>
              <p:cNvGrpSpPr/>
              <p:nvPr/>
            </p:nvGrpSpPr>
            <p:grpSpPr>
              <a:xfrm>
                <a:off x="3918711" y="1439615"/>
                <a:ext cx="3728952" cy="1654171"/>
                <a:chOff x="3604288" y="1583299"/>
                <a:chExt cx="4372515" cy="1959574"/>
              </a:xfrm>
            </p:grpSpPr>
            <p:pic>
              <p:nvPicPr>
                <p:cNvPr id="124" name="图片 123">
                  <a:extLst>
                    <a:ext uri="{FF2B5EF4-FFF2-40B4-BE49-F238E27FC236}">
                      <a16:creationId xmlns:a16="http://schemas.microsoft.com/office/drawing/2014/main" id="{C9A05741-D76D-652F-7286-F08379CA17A9}"/>
                    </a:ext>
                  </a:extLst>
                </p:cNvPr>
                <p:cNvPicPr>
                  <a:picLocks noChangeAspect="1"/>
                </p:cNvPicPr>
                <p:nvPr/>
              </p:nvPicPr>
              <p:blipFill rotWithShape="1">
                <a:blip r:embed="rId3"/>
                <a:srcRect l="13701"/>
                <a:stretch/>
              </p:blipFill>
              <p:spPr>
                <a:xfrm>
                  <a:off x="3604288" y="1583299"/>
                  <a:ext cx="4372515" cy="1959574"/>
                </a:xfrm>
                <a:prstGeom prst="rect">
                  <a:avLst/>
                </a:prstGeom>
              </p:spPr>
            </p:pic>
            <p:sp>
              <p:nvSpPr>
                <p:cNvPr id="125" name="文本框 124">
                  <a:extLst>
                    <a:ext uri="{FF2B5EF4-FFF2-40B4-BE49-F238E27FC236}">
                      <a16:creationId xmlns:a16="http://schemas.microsoft.com/office/drawing/2014/main" id="{1C688288-5689-4CC3-FB53-429C006E6C28}"/>
                    </a:ext>
                  </a:extLst>
                </p:cNvPr>
                <p:cNvSpPr txBox="1"/>
                <p:nvPr/>
              </p:nvSpPr>
              <p:spPr>
                <a:xfrm>
                  <a:off x="3709418" y="2186764"/>
                  <a:ext cx="938325" cy="328140"/>
                </a:xfrm>
                <a:prstGeom prst="rect">
                  <a:avLst/>
                </a:prstGeom>
                <a:noFill/>
              </p:spPr>
              <p:txBody>
                <a:bodyPr wrap="none" rtlCol="0">
                  <a:spAutoFit/>
                </a:bodyPr>
                <a:lstStyle/>
                <a:p>
                  <a:r>
                    <a:rPr kumimoji="1" lang="zh-CN" altLang="en-US" sz="1200" dirty="0">
                      <a:solidFill>
                        <a:srgbClr val="F27E37"/>
                      </a:solidFill>
                      <a:latin typeface="Microsoft YaHei" panose="020B0503020204020204" pitchFamily="34" charset="-122"/>
                      <a:ea typeface="Microsoft YaHei" panose="020B0503020204020204" pitchFamily="34" charset="-122"/>
                    </a:rPr>
                    <a:t>用户特征</a:t>
                  </a:r>
                </a:p>
              </p:txBody>
            </p:sp>
          </p:grpSp>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FBD3D08C-D4AB-B758-4052-5C39833F7219}"/>
                      </a:ext>
                    </a:extLst>
                  </p:cNvPr>
                  <p:cNvSpPr txBox="1"/>
                  <p:nvPr/>
                </p:nvSpPr>
                <p:spPr>
                  <a:xfrm>
                    <a:off x="3722254" y="2856325"/>
                    <a:ext cx="5370018" cy="650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latin typeface="Cambria Math" panose="02040503050406030204" pitchFamily="18" charset="0"/>
                                  <a:ea typeface="Cambria Math" panose="02040503050406030204" pitchFamily="18" charset="0"/>
                                </a:rPr>
                              </m:ctrlPr>
                            </m:sSubPr>
                            <m:e>
                              <m:r>
                                <a:rPr kumimoji="1" lang="en-US" altLang="zh-CN" sz="1400" i="1" smtClean="0">
                                  <a:latin typeface="Cambria Math" panose="02040503050406030204" pitchFamily="18" charset="0"/>
                                  <a:ea typeface="Cambria Math" panose="02040503050406030204" pitchFamily="18" charset="0"/>
                                </a:rPr>
                                <m:t>ℒ</m:t>
                              </m:r>
                            </m:e>
                            <m:sub>
                              <m:r>
                                <a:rPr kumimoji="1" lang="en-US" altLang="zh-CN" sz="1400" b="0" i="1" smtClean="0">
                                  <a:latin typeface="Cambria Math" panose="02040503050406030204" pitchFamily="18" charset="0"/>
                                  <a:ea typeface="Cambria Math" panose="02040503050406030204" pitchFamily="18" charset="0"/>
                                </a:rPr>
                                <m:t>+</m:t>
                              </m:r>
                            </m:sub>
                          </m:sSub>
                          <m:r>
                            <a:rPr kumimoji="1" lang="en-US" altLang="zh-CN" sz="1400" b="0" i="1" smtClean="0">
                              <a:latin typeface="Cambria Math" panose="02040503050406030204" pitchFamily="18" charset="0"/>
                              <a:ea typeface="Cambria Math" panose="02040503050406030204" pitchFamily="18" charset="0"/>
                            </a:rPr>
                            <m:t>=−</m:t>
                          </m:r>
                          <m:nary>
                            <m:naryPr>
                              <m:chr m:val="∑"/>
                              <m:supHide m:val="on"/>
                              <m:ctrlPr>
                                <a:rPr kumimoji="1" lang="en-US" altLang="zh-CN" sz="1400" b="0" i="1" smtClean="0">
                                  <a:latin typeface="Cambria Math" panose="02040503050406030204" pitchFamily="18" charset="0"/>
                                  <a:ea typeface="Cambria Math" panose="02040503050406030204" pitchFamily="18" charset="0"/>
                                </a:rPr>
                              </m:ctrlPr>
                            </m:naryPr>
                            <m:sub>
                              <m:r>
                                <a:rPr kumimoji="1" lang="en-US" altLang="zh-CN" sz="1400" b="0" i="1" smtClean="0">
                                  <a:latin typeface="Cambria Math" panose="02040503050406030204" pitchFamily="18" charset="0"/>
                                  <a:ea typeface="Cambria Math" panose="02040503050406030204" pitchFamily="18" charset="0"/>
                                </a:rPr>
                                <m:t>𝜆</m:t>
                              </m:r>
                            </m:sub>
                            <m:sup/>
                            <m:e>
                              <m:nary>
                                <m:naryPr>
                                  <m:chr m:val="∑"/>
                                  <m:supHide m:val="on"/>
                                  <m:ctrlPr>
                                    <a:rPr kumimoji="1" lang="en-US" altLang="zh-CN" sz="1400" b="0" i="1" smtClean="0">
                                      <a:latin typeface="Cambria Math" panose="02040503050406030204" pitchFamily="18" charset="0"/>
                                      <a:ea typeface="Cambria Math" panose="02040503050406030204" pitchFamily="18" charset="0"/>
                                    </a:rPr>
                                  </m:ctrlPr>
                                </m:naryPr>
                                <m:sub>
                                  <m:r>
                                    <a:rPr kumimoji="1" lang="en-US" altLang="zh-CN" sz="1400" b="0" i="1" smtClean="0">
                                      <a:latin typeface="Cambria Math" panose="02040503050406030204" pitchFamily="18" charset="0"/>
                                      <a:ea typeface="Cambria Math" panose="02040503050406030204" pitchFamily="18" charset="0"/>
                                    </a:rPr>
                                    <m:t>𝑖</m:t>
                                  </m:r>
                                </m:sub>
                                <m:sup/>
                                <m:e>
                                  <m:f>
                                    <m:fPr>
                                      <m:ctrlPr>
                                        <a:rPr kumimoji="1" lang="en-US" altLang="zh-CN" sz="1400" b="0" i="1" smtClean="0">
                                          <a:latin typeface="Cambria Math" panose="02040503050406030204" pitchFamily="18" charset="0"/>
                                          <a:ea typeface="Cambria Math" panose="02040503050406030204" pitchFamily="18" charset="0"/>
                                        </a:rPr>
                                      </m:ctrlPr>
                                    </m:fPr>
                                    <m:num>
                                      <m:r>
                                        <a:rPr kumimoji="1" lang="en-US" altLang="zh-CN" sz="1400" b="0" i="1" smtClean="0">
                                          <a:latin typeface="Cambria Math" panose="02040503050406030204" pitchFamily="18" charset="0"/>
                                          <a:ea typeface="Cambria Math" panose="02040503050406030204" pitchFamily="18" charset="0"/>
                                        </a:rPr>
                                        <m:t>𝑁</m:t>
                                      </m:r>
                                    </m:num>
                                    <m:den>
                                      <m:sSub>
                                        <m:sSubPr>
                                          <m:ctrlPr>
                                            <a:rPr kumimoji="1" lang="en-US" altLang="zh-CN" sz="1400" b="0" i="1" smtClean="0">
                                              <a:latin typeface="Cambria Math" panose="02040503050406030204" pitchFamily="18" charset="0"/>
                                              <a:ea typeface="Cambria Math" panose="02040503050406030204" pitchFamily="18" charset="0"/>
                                            </a:rPr>
                                          </m:ctrlPr>
                                        </m:sSubPr>
                                        <m:e>
                                          <m:r>
                                            <a:rPr kumimoji="1" lang="en-US" altLang="zh-CN" sz="1400" b="0" i="1" smtClean="0">
                                              <a:latin typeface="Cambria Math" panose="02040503050406030204" pitchFamily="18" charset="0"/>
                                              <a:ea typeface="Cambria Math" panose="02040503050406030204" pitchFamily="18" charset="0"/>
                                            </a:rPr>
                                            <m:t>𝑁</m:t>
                                          </m:r>
                                        </m:e>
                                        <m:sub>
                                          <m:sSub>
                                            <m:sSubPr>
                                              <m:ctrlPr>
                                                <a:rPr kumimoji="1" lang="en-US" altLang="zh-CN" sz="1400" b="0" i="1" smtClean="0">
                                                  <a:latin typeface="Cambria Math" panose="02040503050406030204" pitchFamily="18" charset="0"/>
                                                  <a:ea typeface="Cambria Math" panose="02040503050406030204" pitchFamily="18" charset="0"/>
                                                </a:rPr>
                                              </m:ctrlPr>
                                            </m:sSubPr>
                                            <m:e>
                                              <m:r>
                                                <a:rPr kumimoji="1" lang="en-US" altLang="zh-CN" sz="1400" b="0" i="1" smtClean="0">
                                                  <a:latin typeface="Cambria Math" panose="02040503050406030204" pitchFamily="18" charset="0"/>
                                                  <a:ea typeface="Cambria Math" panose="02040503050406030204" pitchFamily="18" charset="0"/>
                                                </a:rPr>
                                                <m:t>𝑡</m:t>
                                              </m:r>
                                            </m:e>
                                            <m:sub>
                                              <m:r>
                                                <a:rPr kumimoji="1" lang="en-US" altLang="zh-CN" sz="1400" b="0" i="1" smtClean="0">
                                                  <a:latin typeface="Cambria Math" panose="02040503050406030204" pitchFamily="18" charset="0"/>
                                                  <a:ea typeface="Cambria Math" panose="02040503050406030204" pitchFamily="18" charset="0"/>
                                                </a:rPr>
                                                <m:t>𝑖</m:t>
                                              </m:r>
                                            </m:sub>
                                          </m:sSub>
                                        </m:sub>
                                      </m:sSub>
                                    </m:den>
                                  </m:f>
                                </m:e>
                              </m:nary>
                            </m:e>
                          </m:nary>
                          <m:r>
                            <a:rPr kumimoji="1" lang="en-US" altLang="zh-CN" sz="1400" b="0" i="1" smtClean="0">
                              <a:latin typeface="Cambria Math" panose="02040503050406030204" pitchFamily="18" charset="0"/>
                              <a:ea typeface="Cambria Math" panose="02040503050406030204" pitchFamily="18" charset="0"/>
                            </a:rPr>
                            <m:t>·</m:t>
                          </m:r>
                          <m:d>
                            <m:dPr>
                              <m:ctrlPr>
                                <a:rPr kumimoji="1" lang="en-US" altLang="zh-CN" sz="1400" b="0" i="1" smtClean="0">
                                  <a:latin typeface="Cambria Math" panose="02040503050406030204" pitchFamily="18" charset="0"/>
                                  <a:ea typeface="Cambria Math" panose="02040503050406030204" pitchFamily="18" charset="0"/>
                                </a:rPr>
                              </m:ctrlPr>
                            </m:dPr>
                            <m:e>
                              <m:r>
                                <m:rPr>
                                  <m:sty m:val="p"/>
                                </m:rPr>
                                <a:rPr kumimoji="1" lang="en-US" altLang="zh-CN" sz="1400" b="0" i="0" smtClean="0">
                                  <a:latin typeface="Cambria Math" panose="02040503050406030204" pitchFamily="18" charset="0"/>
                                  <a:ea typeface="Cambria Math" panose="02040503050406030204" pitchFamily="18" charset="0"/>
                                </a:rPr>
                                <m:t>Δ</m:t>
                              </m:r>
                              <m:sSub>
                                <m:sSubPr>
                                  <m:ctrlPr>
                                    <a:rPr kumimoji="1" lang="en-US" altLang="zh-CN" sz="1400" b="0" i="1" smtClean="0">
                                      <a:latin typeface="Cambria Math" panose="02040503050406030204" pitchFamily="18" charset="0"/>
                                      <a:ea typeface="Cambria Math" panose="02040503050406030204" pitchFamily="18" charset="0"/>
                                    </a:rPr>
                                  </m:ctrlPr>
                                </m:sSubPr>
                                <m:e>
                                  <m:acc>
                                    <m:accPr>
                                      <m:chr m:val="̂"/>
                                      <m:ctrlPr>
                                        <a:rPr kumimoji="1" lang="en-US" altLang="zh-CN" sz="1400" b="0" i="1" smtClean="0">
                                          <a:latin typeface="Cambria Math" panose="02040503050406030204" pitchFamily="18" charset="0"/>
                                          <a:ea typeface="Cambria Math" panose="02040503050406030204" pitchFamily="18" charset="0"/>
                                        </a:rPr>
                                      </m:ctrlPr>
                                    </m:accPr>
                                    <m:e>
                                      <m:r>
                                        <m:rPr>
                                          <m:sty m:val="p"/>
                                        </m:rPr>
                                        <a:rPr kumimoji="1" lang="en-US" altLang="zh-CN" sz="1400" b="0" i="0" smtClean="0">
                                          <a:latin typeface="Cambria Math" panose="02040503050406030204" pitchFamily="18" charset="0"/>
                                          <a:ea typeface="Cambria Math" panose="02040503050406030204" pitchFamily="18" charset="0"/>
                                        </a:rPr>
                                        <m:t>GM</m:t>
                                      </m:r>
                                      <m:r>
                                        <m:rPr>
                                          <m:sty m:val="p"/>
                                        </m:rPr>
                                        <a:rPr kumimoji="1" lang="en-US" altLang="zh-CN" sz="1400" i="1">
                                          <a:latin typeface="Cambria Math" panose="02040503050406030204" pitchFamily="18" charset="0"/>
                                          <a:ea typeface="Cambria Math" panose="02040503050406030204" pitchFamily="18" charset="0"/>
                                        </a:rPr>
                                        <m:t>V</m:t>
                                      </m:r>
                                    </m:e>
                                  </m:acc>
                                </m:e>
                                <m:sub>
                                  <m:r>
                                    <a:rPr kumimoji="1" lang="en-US" altLang="zh-CN" sz="1400" b="0" i="1" smtClean="0">
                                      <a:latin typeface="Cambria Math" panose="02040503050406030204" pitchFamily="18" charset="0"/>
                                      <a:ea typeface="Cambria Math" panose="02040503050406030204" pitchFamily="18" charset="0"/>
                                    </a:rPr>
                                    <m:t>𝑖</m:t>
                                  </m:r>
                                  <m:sSub>
                                    <m:sSubPr>
                                      <m:ctrlPr>
                                        <a:rPr kumimoji="1" lang="en-US" altLang="zh-CN" sz="1400" b="0" i="1" smtClean="0">
                                          <a:latin typeface="Cambria Math" panose="02040503050406030204" pitchFamily="18" charset="0"/>
                                          <a:ea typeface="Cambria Math" panose="02040503050406030204" pitchFamily="18" charset="0"/>
                                        </a:rPr>
                                      </m:ctrlPr>
                                    </m:sSubPr>
                                    <m:e>
                                      <m:r>
                                        <a:rPr kumimoji="1" lang="en-US" altLang="zh-CN" sz="1400" b="0" i="1" smtClean="0">
                                          <a:latin typeface="Cambria Math" panose="02040503050406030204" pitchFamily="18" charset="0"/>
                                          <a:ea typeface="Cambria Math" panose="02040503050406030204" pitchFamily="18" charset="0"/>
                                        </a:rPr>
                                        <m:t>𝑡</m:t>
                                      </m:r>
                                    </m:e>
                                    <m:sub>
                                      <m:r>
                                        <a:rPr kumimoji="1" lang="en-US" altLang="zh-CN" sz="1400" b="0" i="1" smtClean="0">
                                          <a:latin typeface="Cambria Math" panose="02040503050406030204" pitchFamily="18" charset="0"/>
                                          <a:ea typeface="Cambria Math" panose="02040503050406030204" pitchFamily="18" charset="0"/>
                                        </a:rPr>
                                        <m:t>𝑖</m:t>
                                      </m:r>
                                    </m:sub>
                                  </m:sSub>
                                </m:sub>
                              </m:sSub>
                              <m:r>
                                <a:rPr kumimoji="1" lang="en-US" altLang="zh-CN" sz="1400" b="0" i="1" smtClean="0">
                                  <a:latin typeface="Cambria Math" panose="02040503050406030204" pitchFamily="18" charset="0"/>
                                  <a:ea typeface="Cambria Math" panose="02040503050406030204" pitchFamily="18" charset="0"/>
                                </a:rPr>
                                <m:t>−</m:t>
                              </m:r>
                              <m:r>
                                <a:rPr kumimoji="1" lang="en-US" altLang="zh-CN" sz="1400" b="0" i="1" smtClean="0">
                                  <a:latin typeface="Cambria Math" panose="02040503050406030204" pitchFamily="18" charset="0"/>
                                  <a:ea typeface="Cambria Math" panose="02040503050406030204" pitchFamily="18" charset="0"/>
                                </a:rPr>
                                <m:t>𝜆</m:t>
                              </m:r>
                              <m:r>
                                <a:rPr kumimoji="1" lang="en-US" altLang="zh-CN" sz="1400" b="0" i="1" smtClean="0">
                                  <a:latin typeface="Cambria Math" panose="02040503050406030204" pitchFamily="18" charset="0"/>
                                  <a:ea typeface="Cambria Math" panose="02040503050406030204" pitchFamily="18" charset="0"/>
                                </a:rPr>
                                <m:t>·</m:t>
                              </m:r>
                              <m:sSub>
                                <m:sSubPr>
                                  <m:ctrlPr>
                                    <a:rPr kumimoji="1" lang="en-US" altLang="zh-CN" sz="1400" b="0" i="1" smtClean="0">
                                      <a:latin typeface="Cambria Math" panose="02040503050406030204" pitchFamily="18" charset="0"/>
                                      <a:ea typeface="Cambria Math" panose="02040503050406030204" pitchFamily="18" charset="0"/>
                                    </a:rPr>
                                  </m:ctrlPr>
                                </m:sSubPr>
                                <m:e>
                                  <m:acc>
                                    <m:accPr>
                                      <m:chr m:val="̂"/>
                                      <m:ctrlPr>
                                        <a:rPr kumimoji="1" lang="en-US" altLang="zh-CN" sz="1400" b="0" i="1" smtClean="0">
                                          <a:latin typeface="Cambria Math" panose="02040503050406030204" pitchFamily="18" charset="0"/>
                                          <a:ea typeface="Cambria Math" panose="02040503050406030204" pitchFamily="18" charset="0"/>
                                        </a:rPr>
                                      </m:ctrlPr>
                                    </m:accPr>
                                    <m:e>
                                      <m:r>
                                        <a:rPr kumimoji="1" lang="en-US" altLang="zh-CN" sz="1400" b="0" i="1" smtClean="0">
                                          <a:latin typeface="Cambria Math" panose="02040503050406030204" pitchFamily="18" charset="0"/>
                                          <a:ea typeface="Cambria Math" panose="02040503050406030204" pitchFamily="18" charset="0"/>
                                        </a:rPr>
                                        <m:t>𝑐</m:t>
                                      </m:r>
                                    </m:e>
                                  </m:acc>
                                </m:e>
                                <m:sub>
                                  <m:r>
                                    <a:rPr kumimoji="1" lang="en-US" altLang="zh-CN" sz="1400" b="0" i="1" smtClean="0">
                                      <a:latin typeface="Cambria Math" panose="02040503050406030204" pitchFamily="18" charset="0"/>
                                      <a:ea typeface="Cambria Math" panose="02040503050406030204" pitchFamily="18" charset="0"/>
                                    </a:rPr>
                                    <m:t>𝑖</m:t>
                                  </m:r>
                                  <m:sSub>
                                    <m:sSubPr>
                                      <m:ctrlPr>
                                        <a:rPr kumimoji="1" lang="en-US" altLang="zh-CN" sz="1400" b="0" i="1" smtClean="0">
                                          <a:latin typeface="Cambria Math" panose="02040503050406030204" pitchFamily="18" charset="0"/>
                                          <a:ea typeface="Cambria Math" panose="02040503050406030204" pitchFamily="18" charset="0"/>
                                        </a:rPr>
                                      </m:ctrlPr>
                                    </m:sSubPr>
                                    <m:e>
                                      <m:r>
                                        <a:rPr kumimoji="1" lang="en-US" altLang="zh-CN" sz="1400" b="0" i="1" smtClean="0">
                                          <a:latin typeface="Cambria Math" panose="02040503050406030204" pitchFamily="18" charset="0"/>
                                          <a:ea typeface="Cambria Math" panose="02040503050406030204" pitchFamily="18" charset="0"/>
                                        </a:rPr>
                                        <m:t>𝑡</m:t>
                                      </m:r>
                                    </m:e>
                                    <m:sub>
                                      <m:r>
                                        <a:rPr kumimoji="1" lang="en-US" altLang="zh-CN" sz="1400" b="0" i="1" smtClean="0">
                                          <a:latin typeface="Cambria Math" panose="02040503050406030204" pitchFamily="18" charset="0"/>
                                          <a:ea typeface="Cambria Math" panose="02040503050406030204" pitchFamily="18" charset="0"/>
                                        </a:rPr>
                                        <m:t>𝑖</m:t>
                                      </m:r>
                                    </m:sub>
                                  </m:sSub>
                                </m:sub>
                              </m:sSub>
                            </m:e>
                          </m:d>
                          <m:r>
                            <a:rPr kumimoji="1" lang="en-US" altLang="zh-CN" sz="1400" b="0" i="1" smtClean="0">
                              <a:latin typeface="Cambria Math" panose="02040503050406030204" pitchFamily="18" charset="0"/>
                              <a:ea typeface="Cambria Math" panose="02040503050406030204" pitchFamily="18" charset="0"/>
                            </a:rPr>
                            <m:t>·</m:t>
                          </m:r>
                          <m:f>
                            <m:fPr>
                              <m:ctrlPr>
                                <a:rPr kumimoji="1" lang="en-US" altLang="zh-CN" sz="1400" b="0" i="1" smtClean="0">
                                  <a:latin typeface="Cambria Math" panose="02040503050406030204" pitchFamily="18" charset="0"/>
                                  <a:ea typeface="Cambria Math" panose="02040503050406030204" pitchFamily="18" charset="0"/>
                                </a:rPr>
                              </m:ctrlPr>
                            </m:fPr>
                            <m:num>
                              <m:r>
                                <m:rPr>
                                  <m:sty m:val="p"/>
                                </m:rPr>
                                <a:rPr kumimoji="1" lang="en-US" altLang="zh-CN" sz="1400" i="1">
                                  <a:latin typeface="Cambria Math" panose="02040503050406030204" pitchFamily="18" charset="0"/>
                                  <a:ea typeface="Cambria Math" panose="02040503050406030204" pitchFamily="18" charset="0"/>
                                </a:rPr>
                                <m:t>exp</m:t>
                              </m:r>
                              <m:r>
                                <a:rPr kumimoji="1" lang="en-US" altLang="zh-CN" sz="1400" b="0" i="1" smtClean="0">
                                  <a:latin typeface="Cambria Math" panose="02040503050406030204" pitchFamily="18" charset="0"/>
                                  <a:ea typeface="Cambria Math" panose="02040503050406030204" pitchFamily="18" charset="0"/>
                                </a:rPr>
                                <m:t>(</m:t>
                              </m:r>
                              <m:r>
                                <m:rPr>
                                  <m:sty m:val="p"/>
                                </m:rPr>
                                <a:rPr kumimoji="1" lang="en-US" altLang="zh-CN" sz="1400">
                                  <a:latin typeface="Cambria Math" panose="02040503050406030204" pitchFamily="18" charset="0"/>
                                  <a:ea typeface="Cambria Math" panose="02040503050406030204" pitchFamily="18" charset="0"/>
                                </a:rPr>
                                <m:t>Δ</m:t>
                              </m:r>
                              <m:sSub>
                                <m:sSubPr>
                                  <m:ctrlPr>
                                    <a:rPr kumimoji="1" lang="en-US" altLang="zh-CN" sz="1400" i="1">
                                      <a:latin typeface="Cambria Math" panose="02040503050406030204" pitchFamily="18" charset="0"/>
                                      <a:ea typeface="Cambria Math" panose="02040503050406030204" pitchFamily="18" charset="0"/>
                                    </a:rPr>
                                  </m:ctrlPr>
                                </m:sSubPr>
                                <m:e>
                                  <m:acc>
                                    <m:accPr>
                                      <m:chr m:val="̂"/>
                                      <m:ctrlPr>
                                        <a:rPr kumimoji="1" lang="en-US" altLang="zh-CN" sz="1400" i="1">
                                          <a:latin typeface="Cambria Math" panose="02040503050406030204" pitchFamily="18" charset="0"/>
                                          <a:ea typeface="Cambria Math" panose="02040503050406030204" pitchFamily="18" charset="0"/>
                                        </a:rPr>
                                      </m:ctrlPr>
                                    </m:accPr>
                                    <m:e>
                                      <m:r>
                                        <m:rPr>
                                          <m:sty m:val="p"/>
                                        </m:rPr>
                                        <a:rPr kumimoji="1" lang="en-US" altLang="zh-CN" sz="1400">
                                          <a:latin typeface="Cambria Math" panose="02040503050406030204" pitchFamily="18" charset="0"/>
                                          <a:ea typeface="Cambria Math" panose="02040503050406030204" pitchFamily="18" charset="0"/>
                                        </a:rPr>
                                        <m:t>GM</m:t>
                                      </m:r>
                                      <m:r>
                                        <m:rPr>
                                          <m:sty m:val="p"/>
                                        </m:rPr>
                                        <a:rPr kumimoji="1" lang="en-US" altLang="zh-CN" sz="1400" i="1">
                                          <a:latin typeface="Cambria Math" panose="02040503050406030204" pitchFamily="18" charset="0"/>
                                          <a:ea typeface="Cambria Math" panose="02040503050406030204" pitchFamily="18" charset="0"/>
                                        </a:rPr>
                                        <m:t>V</m:t>
                                      </m:r>
                                    </m:e>
                                  </m:acc>
                                </m:e>
                                <m:sub>
                                  <m:r>
                                    <a:rPr kumimoji="1" lang="en-US" altLang="zh-CN" sz="1400" i="1">
                                      <a:latin typeface="Cambria Math" panose="02040503050406030204" pitchFamily="18" charset="0"/>
                                      <a:ea typeface="Cambria Math" panose="02040503050406030204" pitchFamily="18" charset="0"/>
                                    </a:rPr>
                                    <m:t>𝑖</m:t>
                                  </m:r>
                                  <m:sSub>
                                    <m:sSubPr>
                                      <m:ctrlPr>
                                        <a:rPr kumimoji="1" lang="en-US" altLang="zh-CN" sz="1400" i="1">
                                          <a:latin typeface="Cambria Math" panose="02040503050406030204" pitchFamily="18" charset="0"/>
                                          <a:ea typeface="Cambria Math" panose="02040503050406030204" pitchFamily="18" charset="0"/>
                                        </a:rPr>
                                      </m:ctrlPr>
                                    </m:sSubPr>
                                    <m:e>
                                      <m:r>
                                        <a:rPr kumimoji="1" lang="en-US" altLang="zh-CN" sz="1400" i="1">
                                          <a:latin typeface="Cambria Math" panose="02040503050406030204" pitchFamily="18" charset="0"/>
                                          <a:ea typeface="Cambria Math" panose="02040503050406030204" pitchFamily="18" charset="0"/>
                                        </a:rPr>
                                        <m:t>𝑡</m:t>
                                      </m:r>
                                    </m:e>
                                    <m:sub>
                                      <m:r>
                                        <a:rPr kumimoji="1" lang="en-US" altLang="zh-CN" sz="1400" i="1">
                                          <a:latin typeface="Cambria Math" panose="02040503050406030204" pitchFamily="18" charset="0"/>
                                          <a:ea typeface="Cambria Math" panose="02040503050406030204" pitchFamily="18" charset="0"/>
                                        </a:rPr>
                                        <m:t>𝑖</m:t>
                                      </m:r>
                                    </m:sub>
                                  </m:sSub>
                                </m:sub>
                              </m:sSub>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ea typeface="Cambria Math" panose="02040503050406030204" pitchFamily="18" charset="0"/>
                                </a:rPr>
                                <m:t>𝜆</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a:latin typeface="Cambria Math" panose="02040503050406030204" pitchFamily="18" charset="0"/>
                                      <a:ea typeface="Cambria Math" panose="02040503050406030204" pitchFamily="18" charset="0"/>
                                    </a:rPr>
                                  </m:ctrlPr>
                                </m:sSubPr>
                                <m:e>
                                  <m:acc>
                                    <m:accPr>
                                      <m:chr m:val="̂"/>
                                      <m:ctrlPr>
                                        <a:rPr kumimoji="1" lang="en-US" altLang="zh-CN" sz="1400" i="1">
                                          <a:latin typeface="Cambria Math" panose="02040503050406030204" pitchFamily="18" charset="0"/>
                                          <a:ea typeface="Cambria Math" panose="02040503050406030204" pitchFamily="18" charset="0"/>
                                        </a:rPr>
                                      </m:ctrlPr>
                                    </m:accPr>
                                    <m:e>
                                      <m:r>
                                        <a:rPr kumimoji="1" lang="en-US" altLang="zh-CN" sz="1400" i="1">
                                          <a:latin typeface="Cambria Math" panose="02040503050406030204" pitchFamily="18" charset="0"/>
                                          <a:ea typeface="Cambria Math" panose="02040503050406030204" pitchFamily="18" charset="0"/>
                                        </a:rPr>
                                        <m:t>𝑐</m:t>
                                      </m:r>
                                    </m:e>
                                  </m:acc>
                                </m:e>
                                <m:sub>
                                  <m:r>
                                    <a:rPr kumimoji="1" lang="en-US" altLang="zh-CN" sz="1400" i="1">
                                      <a:latin typeface="Cambria Math" panose="02040503050406030204" pitchFamily="18" charset="0"/>
                                      <a:ea typeface="Cambria Math" panose="02040503050406030204" pitchFamily="18" charset="0"/>
                                    </a:rPr>
                                    <m:t>𝑖</m:t>
                                  </m:r>
                                  <m:sSub>
                                    <m:sSubPr>
                                      <m:ctrlPr>
                                        <a:rPr kumimoji="1" lang="en-US" altLang="zh-CN" sz="1400" i="1">
                                          <a:latin typeface="Cambria Math" panose="02040503050406030204" pitchFamily="18" charset="0"/>
                                          <a:ea typeface="Cambria Math" panose="02040503050406030204" pitchFamily="18" charset="0"/>
                                        </a:rPr>
                                      </m:ctrlPr>
                                    </m:sSubPr>
                                    <m:e>
                                      <m:r>
                                        <a:rPr kumimoji="1" lang="en-US" altLang="zh-CN" sz="1400" i="1">
                                          <a:latin typeface="Cambria Math" panose="02040503050406030204" pitchFamily="18" charset="0"/>
                                          <a:ea typeface="Cambria Math" panose="02040503050406030204" pitchFamily="18" charset="0"/>
                                        </a:rPr>
                                        <m:t>𝑡</m:t>
                                      </m:r>
                                    </m:e>
                                    <m:sub>
                                      <m:r>
                                        <a:rPr kumimoji="1" lang="en-US" altLang="zh-CN" sz="1400" i="1">
                                          <a:latin typeface="Cambria Math" panose="02040503050406030204" pitchFamily="18" charset="0"/>
                                          <a:ea typeface="Cambria Math" panose="02040503050406030204" pitchFamily="18" charset="0"/>
                                        </a:rPr>
                                        <m:t>𝑖</m:t>
                                      </m:r>
                                    </m:sub>
                                  </m:sSub>
                                </m:sub>
                              </m:sSub>
                              <m:r>
                                <a:rPr kumimoji="1" lang="en-US" altLang="zh-CN" sz="1400" b="0" i="1" smtClean="0">
                                  <a:latin typeface="Cambria Math" panose="02040503050406030204" pitchFamily="18" charset="0"/>
                                  <a:ea typeface="Cambria Math" panose="02040503050406030204" pitchFamily="18" charset="0"/>
                                </a:rPr>
                                <m:t>)</m:t>
                              </m:r>
                            </m:num>
                            <m:den>
                              <m:nary>
                                <m:naryPr>
                                  <m:chr m:val="∑"/>
                                  <m:supHide m:val="on"/>
                                  <m:ctrlPr>
                                    <a:rPr kumimoji="1" lang="en-US" altLang="zh-CN" sz="1400" b="0" i="1" smtClean="0">
                                      <a:latin typeface="Cambria Math" panose="02040503050406030204" pitchFamily="18" charset="0"/>
                                      <a:ea typeface="Cambria Math" panose="02040503050406030204" pitchFamily="18" charset="0"/>
                                    </a:rPr>
                                  </m:ctrlPr>
                                </m:naryPr>
                                <m:sub>
                                  <m:r>
                                    <a:rPr kumimoji="1" lang="en-US" altLang="zh-CN" sz="1400" b="0" i="1" smtClean="0">
                                      <a:latin typeface="Cambria Math" panose="02040503050406030204" pitchFamily="18" charset="0"/>
                                      <a:ea typeface="Cambria Math" panose="02040503050406030204" pitchFamily="18" charset="0"/>
                                    </a:rPr>
                                    <m:t>𝑘</m:t>
                                  </m:r>
                                </m:sub>
                                <m:sup/>
                                <m:e>
                                  <m:r>
                                    <m:rPr>
                                      <m:sty m:val="p"/>
                                    </m:rPr>
                                    <a:rPr kumimoji="1" lang="en-US" altLang="zh-CN" sz="1400" i="1">
                                      <a:latin typeface="Cambria Math" panose="02040503050406030204" pitchFamily="18" charset="0"/>
                                      <a:ea typeface="Cambria Math" panose="02040503050406030204" pitchFamily="18" charset="0"/>
                                    </a:rPr>
                                    <m:t>exp</m:t>
                                  </m:r>
                                  <m:r>
                                    <a:rPr kumimoji="1" lang="en-US" altLang="zh-CN" sz="1400" i="1">
                                      <a:latin typeface="Cambria Math" panose="02040503050406030204" pitchFamily="18" charset="0"/>
                                      <a:ea typeface="Cambria Math" panose="02040503050406030204" pitchFamily="18" charset="0"/>
                                    </a:rPr>
                                    <m:t>(</m:t>
                                  </m:r>
                                  <m:r>
                                    <m:rPr>
                                      <m:sty m:val="p"/>
                                    </m:rPr>
                                    <a:rPr kumimoji="1" lang="en-US" altLang="zh-CN" sz="1400">
                                      <a:latin typeface="Cambria Math" panose="02040503050406030204" pitchFamily="18" charset="0"/>
                                      <a:ea typeface="Cambria Math" panose="02040503050406030204" pitchFamily="18" charset="0"/>
                                    </a:rPr>
                                    <m:t>Δ</m:t>
                                  </m:r>
                                  <m:sSub>
                                    <m:sSubPr>
                                      <m:ctrlPr>
                                        <a:rPr kumimoji="1" lang="en-US" altLang="zh-CN" sz="1400" i="1">
                                          <a:latin typeface="Cambria Math" panose="02040503050406030204" pitchFamily="18" charset="0"/>
                                          <a:ea typeface="Cambria Math" panose="02040503050406030204" pitchFamily="18" charset="0"/>
                                        </a:rPr>
                                      </m:ctrlPr>
                                    </m:sSubPr>
                                    <m:e>
                                      <m:acc>
                                        <m:accPr>
                                          <m:chr m:val="̂"/>
                                          <m:ctrlPr>
                                            <a:rPr kumimoji="1" lang="en-US" altLang="zh-CN" sz="1400" i="1">
                                              <a:latin typeface="Cambria Math" panose="02040503050406030204" pitchFamily="18" charset="0"/>
                                              <a:ea typeface="Cambria Math" panose="02040503050406030204" pitchFamily="18" charset="0"/>
                                            </a:rPr>
                                          </m:ctrlPr>
                                        </m:accPr>
                                        <m:e>
                                          <m:r>
                                            <m:rPr>
                                              <m:sty m:val="p"/>
                                            </m:rPr>
                                            <a:rPr kumimoji="1" lang="en-US" altLang="zh-CN" sz="1400">
                                              <a:latin typeface="Cambria Math" panose="02040503050406030204" pitchFamily="18" charset="0"/>
                                              <a:ea typeface="Cambria Math" panose="02040503050406030204" pitchFamily="18" charset="0"/>
                                            </a:rPr>
                                            <m:t>GM</m:t>
                                          </m:r>
                                          <m:r>
                                            <m:rPr>
                                              <m:sty m:val="p"/>
                                            </m:rPr>
                                            <a:rPr kumimoji="1" lang="en-US" altLang="zh-CN" sz="1400" i="1">
                                              <a:latin typeface="Cambria Math" panose="02040503050406030204" pitchFamily="18" charset="0"/>
                                              <a:ea typeface="Cambria Math" panose="02040503050406030204" pitchFamily="18" charset="0"/>
                                            </a:rPr>
                                            <m:t>V</m:t>
                                          </m:r>
                                        </m:e>
                                      </m:acc>
                                    </m:e>
                                    <m:sub>
                                      <m:r>
                                        <a:rPr kumimoji="1" lang="en-US" altLang="zh-CN" sz="1400" i="1">
                                          <a:latin typeface="Cambria Math" panose="02040503050406030204" pitchFamily="18" charset="0"/>
                                          <a:ea typeface="Cambria Math" panose="02040503050406030204" pitchFamily="18" charset="0"/>
                                        </a:rPr>
                                        <m:t>𝑖</m:t>
                                      </m:r>
                                      <m:r>
                                        <a:rPr kumimoji="1" lang="en-US" altLang="zh-CN" sz="1400" b="0" i="1" smtClean="0">
                                          <a:latin typeface="Cambria Math" panose="02040503050406030204" pitchFamily="18" charset="0"/>
                                          <a:ea typeface="Cambria Math" panose="02040503050406030204" pitchFamily="18" charset="0"/>
                                        </a:rPr>
                                        <m:t>𝑘</m:t>
                                      </m:r>
                                    </m:sub>
                                  </m:sSub>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ea typeface="Cambria Math" panose="02040503050406030204" pitchFamily="18" charset="0"/>
                                    </a:rPr>
                                    <m:t>𝜆</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a:latin typeface="Cambria Math" panose="02040503050406030204" pitchFamily="18" charset="0"/>
                                          <a:ea typeface="Cambria Math" panose="02040503050406030204" pitchFamily="18" charset="0"/>
                                        </a:rPr>
                                      </m:ctrlPr>
                                    </m:sSubPr>
                                    <m:e>
                                      <m:acc>
                                        <m:accPr>
                                          <m:chr m:val="̂"/>
                                          <m:ctrlPr>
                                            <a:rPr kumimoji="1" lang="en-US" altLang="zh-CN" sz="1400" i="1">
                                              <a:latin typeface="Cambria Math" panose="02040503050406030204" pitchFamily="18" charset="0"/>
                                              <a:ea typeface="Cambria Math" panose="02040503050406030204" pitchFamily="18" charset="0"/>
                                            </a:rPr>
                                          </m:ctrlPr>
                                        </m:accPr>
                                        <m:e>
                                          <m:r>
                                            <a:rPr kumimoji="1" lang="en-US" altLang="zh-CN" sz="1400" i="1">
                                              <a:latin typeface="Cambria Math" panose="02040503050406030204" pitchFamily="18" charset="0"/>
                                              <a:ea typeface="Cambria Math" panose="02040503050406030204" pitchFamily="18" charset="0"/>
                                            </a:rPr>
                                            <m:t>𝑐</m:t>
                                          </m:r>
                                        </m:e>
                                      </m:acc>
                                    </m:e>
                                    <m:sub>
                                      <m:r>
                                        <a:rPr kumimoji="1" lang="en-US" altLang="zh-CN" sz="1400" i="1">
                                          <a:latin typeface="Cambria Math" panose="02040503050406030204" pitchFamily="18" charset="0"/>
                                          <a:ea typeface="Cambria Math" panose="02040503050406030204" pitchFamily="18" charset="0"/>
                                        </a:rPr>
                                        <m:t>𝑖</m:t>
                                      </m:r>
                                      <m:r>
                                        <a:rPr kumimoji="1" lang="en-US" altLang="zh-CN" sz="1400" b="0" i="1" smtClean="0">
                                          <a:latin typeface="Cambria Math" panose="02040503050406030204" pitchFamily="18" charset="0"/>
                                          <a:ea typeface="Cambria Math" panose="02040503050406030204" pitchFamily="18" charset="0"/>
                                        </a:rPr>
                                        <m:t>𝑘</m:t>
                                      </m:r>
                                    </m:sub>
                                  </m:sSub>
                                  <m:r>
                                    <a:rPr kumimoji="1" lang="en-US" altLang="zh-CN" sz="1400" i="1">
                                      <a:latin typeface="Cambria Math" panose="02040503050406030204" pitchFamily="18" charset="0"/>
                                      <a:ea typeface="Cambria Math" panose="02040503050406030204" pitchFamily="18" charset="0"/>
                                    </a:rPr>
                                    <m:t>)</m:t>
                                  </m:r>
                                </m:e>
                              </m:nary>
                            </m:den>
                          </m:f>
                        </m:oMath>
                      </m:oMathPara>
                    </a14:m>
                    <a:endParaRPr lang="zh-CN" altLang="en-US" sz="1400" dirty="0"/>
                  </a:p>
                </p:txBody>
              </p:sp>
            </mc:Choice>
            <mc:Fallback xmlns="">
              <p:sp>
                <p:nvSpPr>
                  <p:cNvPr id="126" name="文本框 125">
                    <a:extLst>
                      <a:ext uri="{FF2B5EF4-FFF2-40B4-BE49-F238E27FC236}">
                        <a16:creationId xmlns:a16="http://schemas.microsoft.com/office/drawing/2014/main" id="{FBD3D08C-D4AB-B758-4052-5C39833F7219}"/>
                      </a:ext>
                    </a:extLst>
                  </p:cNvPr>
                  <p:cNvSpPr txBox="1">
                    <a:spLocks noRot="1" noChangeAspect="1" noMove="1" noResize="1" noEditPoints="1" noAdjustHandles="1" noChangeArrowheads="1" noChangeShapeType="1" noTextEdit="1"/>
                  </p:cNvSpPr>
                  <p:nvPr/>
                </p:nvSpPr>
                <p:spPr>
                  <a:xfrm>
                    <a:off x="3722254" y="2856325"/>
                    <a:ext cx="5370018" cy="650819"/>
                  </a:xfrm>
                  <a:prstGeom prst="rect">
                    <a:avLst/>
                  </a:prstGeom>
                  <a:blipFill>
                    <a:blip r:embed="rId4"/>
                    <a:stretch>
                      <a:fillRect t="-96491" b="-138596"/>
                    </a:stretch>
                  </a:blipFill>
                </p:spPr>
                <p:txBody>
                  <a:bodyPr/>
                  <a:lstStyle/>
                  <a:p>
                    <a:r>
                      <a:rPr lang="zh-CN" altLang="en-US">
                        <a:noFill/>
                      </a:rPr>
                      <a:t> </a:t>
                    </a:r>
                  </a:p>
                </p:txBody>
              </p:sp>
            </mc:Fallback>
          </mc:AlternateContent>
          <p:pic>
            <p:nvPicPr>
              <p:cNvPr id="127" name="图片 126">
                <a:extLst>
                  <a:ext uri="{FF2B5EF4-FFF2-40B4-BE49-F238E27FC236}">
                    <a16:creationId xmlns:a16="http://schemas.microsoft.com/office/drawing/2014/main" id="{0EAF6186-7617-C269-8C3B-CDF47BFEDF68}"/>
                  </a:ext>
                </a:extLst>
              </p:cNvPr>
              <p:cNvPicPr>
                <a:picLocks noChangeAspect="1"/>
              </p:cNvPicPr>
              <p:nvPr/>
            </p:nvPicPr>
            <p:blipFill>
              <a:blip r:embed="rId5"/>
              <a:stretch>
                <a:fillRect/>
              </a:stretch>
            </p:blipFill>
            <p:spPr>
              <a:xfrm>
                <a:off x="6742592" y="1990153"/>
                <a:ext cx="1839280" cy="407659"/>
              </a:xfrm>
              <a:prstGeom prst="rect">
                <a:avLst/>
              </a:prstGeom>
            </p:spPr>
          </p:pic>
        </p:grpSp>
        <p:sp>
          <p:nvSpPr>
            <p:cNvPr id="189" name="矩形 188">
              <a:extLst>
                <a:ext uri="{FF2B5EF4-FFF2-40B4-BE49-F238E27FC236}">
                  <a16:creationId xmlns:a16="http://schemas.microsoft.com/office/drawing/2014/main" id="{ADC32AF4-4E30-4784-06CE-DF9FF814DCF6}"/>
                </a:ext>
              </a:extLst>
            </p:cNvPr>
            <p:cNvSpPr/>
            <p:nvPr/>
          </p:nvSpPr>
          <p:spPr>
            <a:xfrm>
              <a:off x="6444627" y="3576099"/>
              <a:ext cx="167205" cy="262207"/>
            </a:xfrm>
            <a:prstGeom prst="rect">
              <a:avLst/>
            </a:prstGeom>
            <a:noFill/>
            <a:ln w="19050">
              <a:solidFill>
                <a:srgbClr val="4143B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2" name="矩形 191">
              <a:extLst>
                <a:ext uri="{FF2B5EF4-FFF2-40B4-BE49-F238E27FC236}">
                  <a16:creationId xmlns:a16="http://schemas.microsoft.com/office/drawing/2014/main" id="{86C1755F-CFC4-768C-03D7-3EBBAC0DB09C}"/>
                </a:ext>
              </a:extLst>
            </p:cNvPr>
            <p:cNvSpPr/>
            <p:nvPr/>
          </p:nvSpPr>
          <p:spPr>
            <a:xfrm>
              <a:off x="7602783" y="3444995"/>
              <a:ext cx="579911" cy="262207"/>
            </a:xfrm>
            <a:prstGeom prst="rect">
              <a:avLst/>
            </a:prstGeom>
            <a:noFill/>
            <a:ln w="19050">
              <a:solidFill>
                <a:srgbClr val="4143B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3" name="矩形 192">
              <a:extLst>
                <a:ext uri="{FF2B5EF4-FFF2-40B4-BE49-F238E27FC236}">
                  <a16:creationId xmlns:a16="http://schemas.microsoft.com/office/drawing/2014/main" id="{4E95DCEC-31DF-4C88-2DB5-C2A53B930B88}"/>
                </a:ext>
              </a:extLst>
            </p:cNvPr>
            <p:cNvSpPr/>
            <p:nvPr/>
          </p:nvSpPr>
          <p:spPr>
            <a:xfrm>
              <a:off x="8631126" y="3447764"/>
              <a:ext cx="238410" cy="262207"/>
            </a:xfrm>
            <a:prstGeom prst="rect">
              <a:avLst/>
            </a:prstGeom>
            <a:noFill/>
            <a:ln w="19050">
              <a:solidFill>
                <a:srgbClr val="4143B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085F0BAD-4370-413D-5B8F-E5369FCDB980}"/>
                </a:ext>
              </a:extLst>
            </p:cNvPr>
            <p:cNvSpPr txBox="1"/>
            <p:nvPr/>
          </p:nvSpPr>
          <p:spPr>
            <a:xfrm>
              <a:off x="4877673" y="3263054"/>
              <a:ext cx="954107" cy="246221"/>
            </a:xfrm>
            <a:prstGeom prst="rect">
              <a:avLst/>
            </a:prstGeom>
            <a:noFill/>
            <a:ln>
              <a:noFill/>
            </a:ln>
          </p:spPr>
          <p:txBody>
            <a:bodyPr wrap="none" rtlCol="0">
              <a:spAutoFit/>
            </a:bodyPr>
            <a:lstStyle/>
            <a:p>
              <a:r>
                <a:rPr kumimoji="1" lang="zh-CN" altLang="en-US" sz="1000" dirty="0">
                  <a:solidFill>
                    <a:srgbClr val="7030A0"/>
                  </a:solidFill>
                  <a:latin typeface="Microsoft YaHei" panose="020B0503020204020204" pitchFamily="34" charset="-122"/>
                  <a:ea typeface="Microsoft YaHei" panose="020B0503020204020204" pitchFamily="34" charset="-122"/>
                </a:rPr>
                <a:t>因果推断权重</a:t>
              </a:r>
            </a:p>
          </p:txBody>
        </p:sp>
        <p:sp>
          <p:nvSpPr>
            <p:cNvPr id="15" name="矩形 14">
              <a:extLst>
                <a:ext uri="{FF2B5EF4-FFF2-40B4-BE49-F238E27FC236}">
                  <a16:creationId xmlns:a16="http://schemas.microsoft.com/office/drawing/2014/main" id="{53790F54-39DF-5486-9024-8CB2F48062CD}"/>
                </a:ext>
              </a:extLst>
            </p:cNvPr>
            <p:cNvSpPr/>
            <p:nvPr/>
          </p:nvSpPr>
          <p:spPr>
            <a:xfrm>
              <a:off x="5201442" y="3490739"/>
              <a:ext cx="279918" cy="487995"/>
            </a:xfrm>
            <a:prstGeom prst="rect">
              <a:avLst/>
            </a:prstGeom>
            <a:noFill/>
            <a:ln w="1905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7030A0"/>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3ECFE551-5C61-5281-26B3-92EA0B99946F}"/>
                </a:ext>
              </a:extLst>
            </p:cNvPr>
            <p:cNvSpPr/>
            <p:nvPr/>
          </p:nvSpPr>
          <p:spPr>
            <a:xfrm>
              <a:off x="5569857" y="3499616"/>
              <a:ext cx="1461070" cy="479118"/>
            </a:xfrm>
            <a:prstGeom prst="rect">
              <a:avLst/>
            </a:prstGeom>
            <a:noFill/>
            <a:ln w="1905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7030A0"/>
                </a:solidFill>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8847A399-1EE8-E5ED-8D00-E9AD7CE93DFA}"/>
                </a:ext>
              </a:extLst>
            </p:cNvPr>
            <p:cNvSpPr txBox="1"/>
            <p:nvPr/>
          </p:nvSpPr>
          <p:spPr>
            <a:xfrm>
              <a:off x="5873814" y="3272867"/>
              <a:ext cx="857927" cy="253916"/>
            </a:xfrm>
            <a:prstGeom prst="rect">
              <a:avLst/>
            </a:prstGeom>
            <a:noFill/>
            <a:ln>
              <a:noFill/>
            </a:ln>
          </p:spPr>
          <p:txBody>
            <a:bodyPr wrap="none" rtlCol="0">
              <a:spAutoFit/>
            </a:bodyPr>
            <a:lstStyle/>
            <a:p>
              <a:r>
                <a:rPr kumimoji="1" lang="zh-CN" altLang="en-US" sz="1000" dirty="0">
                  <a:solidFill>
                    <a:srgbClr val="7030A0"/>
                  </a:solidFill>
                  <a:latin typeface="Microsoft YaHei" panose="020B0503020204020204" pitchFamily="34" charset="-122"/>
                  <a:ea typeface="Microsoft YaHei" panose="020B0503020204020204" pitchFamily="34" charset="-122"/>
                </a:rPr>
                <a:t>真实的收益</a:t>
              </a:r>
            </a:p>
          </p:txBody>
        </p:sp>
        <p:sp>
          <p:nvSpPr>
            <p:cNvPr id="19" name="矩形 18">
              <a:extLst>
                <a:ext uri="{FF2B5EF4-FFF2-40B4-BE49-F238E27FC236}">
                  <a16:creationId xmlns:a16="http://schemas.microsoft.com/office/drawing/2014/main" id="{4A0DCE21-E652-B896-51B7-415EF4629046}"/>
                </a:ext>
              </a:extLst>
            </p:cNvPr>
            <p:cNvSpPr/>
            <p:nvPr/>
          </p:nvSpPr>
          <p:spPr>
            <a:xfrm>
              <a:off x="7134752" y="3409710"/>
              <a:ext cx="2026762" cy="586780"/>
            </a:xfrm>
            <a:prstGeom prst="rect">
              <a:avLst/>
            </a:prstGeom>
            <a:noFill/>
            <a:ln w="1905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46CB7F0A-1A8B-352F-A597-B2FBBC4FF80B}"/>
                </a:ext>
              </a:extLst>
            </p:cNvPr>
            <p:cNvSpPr txBox="1"/>
            <p:nvPr/>
          </p:nvSpPr>
          <p:spPr>
            <a:xfrm>
              <a:off x="8154203" y="3169842"/>
              <a:ext cx="825867" cy="246221"/>
            </a:xfrm>
            <a:prstGeom prst="rect">
              <a:avLst/>
            </a:prstGeom>
            <a:noFill/>
            <a:ln>
              <a:noFill/>
            </a:ln>
          </p:spPr>
          <p:txBody>
            <a:bodyPr wrap="none" rtlCol="0">
              <a:spAutoFit/>
            </a:bodyPr>
            <a:lstStyle/>
            <a:p>
              <a:r>
                <a:rPr kumimoji="1" lang="zh-CN" altLang="en-US" sz="1000" dirty="0">
                  <a:solidFill>
                    <a:srgbClr val="7030A0"/>
                  </a:solidFill>
                  <a:latin typeface="Microsoft YaHei" panose="020B0503020204020204" pitchFamily="34" charset="-122"/>
                  <a:ea typeface="Microsoft YaHei" panose="020B0503020204020204" pitchFamily="34" charset="-122"/>
                </a:rPr>
                <a:t>选择的概率</a:t>
              </a:r>
            </a:p>
          </p:txBody>
        </p:sp>
        <p:sp>
          <p:nvSpPr>
            <p:cNvPr id="132" name="文本框 131">
              <a:extLst>
                <a:ext uri="{FF2B5EF4-FFF2-40B4-BE49-F238E27FC236}">
                  <a16:creationId xmlns:a16="http://schemas.microsoft.com/office/drawing/2014/main" id="{29A6FE77-7FFF-88A9-3F7F-29AEC45C7AED}"/>
                </a:ext>
              </a:extLst>
            </p:cNvPr>
            <p:cNvSpPr txBox="1"/>
            <p:nvPr/>
          </p:nvSpPr>
          <p:spPr>
            <a:xfrm>
              <a:off x="3983754" y="1625431"/>
              <a:ext cx="5421029" cy="2422002"/>
            </a:xfrm>
            <a:prstGeom prst="rect">
              <a:avLst/>
            </a:prstGeom>
            <a:noFill/>
            <a:ln w="19050">
              <a:solidFill>
                <a:srgbClr val="4143B3"/>
              </a:solidFill>
              <a:prstDash val="lgDash"/>
            </a:ln>
          </p:spPr>
          <p:txBody>
            <a:bodyPr wrap="square" rtlCol="0">
              <a:spAutoFit/>
            </a:bodyPr>
            <a:lstStyle/>
            <a:p>
              <a:endParaRPr kumimoji="1" lang="zh-CN" altLang="en-US" dirty="0"/>
            </a:p>
          </p:txBody>
        </p:sp>
      </p:grpSp>
      <p:sp>
        <p:nvSpPr>
          <p:cNvPr id="8" name="文本框 7">
            <a:extLst>
              <a:ext uri="{FF2B5EF4-FFF2-40B4-BE49-F238E27FC236}">
                <a16:creationId xmlns:a16="http://schemas.microsoft.com/office/drawing/2014/main" id="{8C1F4CEF-472F-143C-A004-9463B1BA80BB}"/>
              </a:ext>
            </a:extLst>
          </p:cNvPr>
          <p:cNvSpPr txBox="1"/>
          <p:nvPr/>
        </p:nvSpPr>
        <p:spPr>
          <a:xfrm>
            <a:off x="1127182" y="1404729"/>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端到端决策</a:t>
            </a:r>
            <a:endParaRPr kumimoji="1" lang="en-US" altLang="zh-CN" sz="2000" b="1"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63313658-AFB5-B626-90AA-771BB4BAD267}"/>
              </a:ext>
            </a:extLst>
          </p:cNvPr>
          <p:cNvSpPr txBox="1"/>
          <p:nvPr/>
        </p:nvSpPr>
        <p:spPr>
          <a:xfrm>
            <a:off x="1166097" y="5885128"/>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低延迟响应</a:t>
            </a:r>
          </a:p>
        </p:txBody>
      </p:sp>
      <p:sp>
        <p:nvSpPr>
          <p:cNvPr id="13" name="文本框 12">
            <a:extLst>
              <a:ext uri="{FF2B5EF4-FFF2-40B4-BE49-F238E27FC236}">
                <a16:creationId xmlns:a16="http://schemas.microsoft.com/office/drawing/2014/main" id="{1226239D-AF1E-1331-DD72-9F705246F7B2}"/>
              </a:ext>
            </a:extLst>
          </p:cNvPr>
          <p:cNvSpPr txBox="1"/>
          <p:nvPr/>
        </p:nvSpPr>
        <p:spPr>
          <a:xfrm>
            <a:off x="586993" y="3767750"/>
            <a:ext cx="1005403"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rPr>
              <a:t>组合优化</a:t>
            </a:r>
          </a:p>
        </p:txBody>
      </p:sp>
      <p:sp>
        <p:nvSpPr>
          <p:cNvPr id="14" name="文本框 13">
            <a:extLst>
              <a:ext uri="{FF2B5EF4-FFF2-40B4-BE49-F238E27FC236}">
                <a16:creationId xmlns:a16="http://schemas.microsoft.com/office/drawing/2014/main" id="{B1947DA2-D737-4BAC-7595-525AB3816470}"/>
              </a:ext>
            </a:extLst>
          </p:cNvPr>
          <p:cNvSpPr txBox="1"/>
          <p:nvPr/>
        </p:nvSpPr>
        <p:spPr>
          <a:xfrm>
            <a:off x="2408119" y="4630165"/>
            <a:ext cx="1005403"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rPr>
              <a:t>个体决策</a:t>
            </a:r>
          </a:p>
        </p:txBody>
      </p:sp>
      <p:sp>
        <p:nvSpPr>
          <p:cNvPr id="17" name="文本框 16">
            <a:extLst>
              <a:ext uri="{FF2B5EF4-FFF2-40B4-BE49-F238E27FC236}">
                <a16:creationId xmlns:a16="http://schemas.microsoft.com/office/drawing/2014/main" id="{A8171B6E-9983-EFC9-D953-11F14F2A3433}"/>
              </a:ext>
            </a:extLst>
          </p:cNvPr>
          <p:cNvSpPr txBox="1"/>
          <p:nvPr/>
        </p:nvSpPr>
        <p:spPr>
          <a:xfrm>
            <a:off x="1217306" y="4414698"/>
            <a:ext cx="1346844" cy="307777"/>
          </a:xfrm>
          <a:prstGeom prst="rect">
            <a:avLst/>
          </a:prstGeom>
          <a:noFill/>
        </p:spPr>
        <p:txBody>
          <a:bodyPr wrap="none" rtlCol="0">
            <a:spAutoFit/>
          </a:bodyPr>
          <a:lstStyle/>
          <a:p>
            <a:r>
              <a:rPr kumimoji="1" lang="en-US" altLang="zh-CN" sz="1400" i="1" dirty="0">
                <a:latin typeface="Microsoft YaHei" panose="020B0503020204020204" pitchFamily="34" charset="-122"/>
                <a:ea typeface="Microsoft YaHei" panose="020B0503020204020204" pitchFamily="34" charset="-122"/>
              </a:rPr>
              <a:t>Lagrange</a:t>
            </a:r>
            <a:r>
              <a:rPr kumimoji="1" lang="zh-CN" altLang="en-US" sz="1400" i="1" dirty="0">
                <a:latin typeface="Microsoft YaHei" panose="020B0503020204020204" pitchFamily="34" charset="-122"/>
                <a:ea typeface="Microsoft YaHei" panose="020B0503020204020204" pitchFamily="34" charset="-122"/>
              </a:rPr>
              <a:t>对偶</a:t>
            </a:r>
          </a:p>
        </p:txBody>
      </p:sp>
      <p:cxnSp>
        <p:nvCxnSpPr>
          <p:cNvPr id="29" name="肘形连接符 28">
            <a:extLst>
              <a:ext uri="{FF2B5EF4-FFF2-40B4-BE49-F238E27FC236}">
                <a16:creationId xmlns:a16="http://schemas.microsoft.com/office/drawing/2014/main" id="{85F9F71F-69C9-75AA-A564-F756C88B294F}"/>
              </a:ext>
            </a:extLst>
          </p:cNvPr>
          <p:cNvCxnSpPr>
            <a:cxnSpLocks/>
            <a:endCxn id="14" idx="0"/>
          </p:cNvCxnSpPr>
          <p:nvPr/>
        </p:nvCxnSpPr>
        <p:spPr>
          <a:xfrm rot="16200000" flipH="1">
            <a:off x="1755690" y="3475033"/>
            <a:ext cx="523861" cy="1786401"/>
          </a:xfrm>
          <a:prstGeom prst="bentConnector3">
            <a:avLst/>
          </a:prstGeom>
          <a:ln>
            <a:solidFill>
              <a:srgbClr val="4143B3"/>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DE0C3AA3-EA6D-31E1-D942-764D56900DEF}"/>
              </a:ext>
            </a:extLst>
          </p:cNvPr>
          <p:cNvSpPr txBox="1"/>
          <p:nvPr/>
        </p:nvSpPr>
        <p:spPr>
          <a:xfrm>
            <a:off x="4043697" y="1215140"/>
            <a:ext cx="5357557" cy="338554"/>
          </a:xfrm>
          <a:prstGeom prst="rect">
            <a:avLst/>
          </a:prstGeom>
          <a:noFill/>
        </p:spPr>
        <p:txBody>
          <a:bodyPr wrap="none" rtlCol="0">
            <a:spAutoFit/>
          </a:bodyPr>
          <a:lstStyle/>
          <a:p>
            <a:r>
              <a:rPr kumimoji="1" lang="zh-CN" altLang="en-US" sz="1600" dirty="0">
                <a:solidFill>
                  <a:srgbClr val="02074B"/>
                </a:solidFill>
                <a:latin typeface="Microsoft YaHei" panose="020B0503020204020204" pitchFamily="34" charset="-122"/>
                <a:ea typeface="Microsoft YaHei" panose="020B0503020204020204" pitchFamily="34" charset="-122"/>
              </a:rPr>
              <a:t>设计基于</a:t>
            </a:r>
            <a:r>
              <a:rPr kumimoji="1" lang="zh-CN" altLang="en-US" sz="1600" b="1" dirty="0">
                <a:solidFill>
                  <a:srgbClr val="02074B"/>
                </a:solidFill>
                <a:latin typeface="Microsoft YaHei" panose="020B0503020204020204" pitchFamily="34" charset="-122"/>
                <a:ea typeface="Microsoft YaHei" panose="020B0503020204020204" pitchFamily="34" charset="-122"/>
              </a:rPr>
              <a:t>因果推断</a:t>
            </a:r>
            <a:r>
              <a:rPr kumimoji="1" lang="zh-CN" altLang="en-US" sz="1600" dirty="0">
                <a:solidFill>
                  <a:srgbClr val="02074B"/>
                </a:solidFill>
                <a:latin typeface="Microsoft YaHei" panose="020B0503020204020204" pitchFamily="34" charset="-122"/>
                <a:ea typeface="Microsoft YaHei" panose="020B0503020204020204" pitchFamily="34" charset="-122"/>
              </a:rPr>
              <a:t>的</a:t>
            </a:r>
            <a:r>
              <a:rPr kumimoji="1" lang="zh-CN" altLang="en-US" sz="1600" b="1" dirty="0">
                <a:solidFill>
                  <a:srgbClr val="02074B"/>
                </a:solidFill>
                <a:latin typeface="Microsoft YaHei" panose="020B0503020204020204" pitchFamily="34" charset="-122"/>
                <a:ea typeface="Microsoft YaHei" panose="020B0503020204020204" pitchFamily="34" charset="-122"/>
              </a:rPr>
              <a:t>替代损失</a:t>
            </a:r>
            <a:r>
              <a:rPr kumimoji="1" lang="zh-CN" altLang="en-US" sz="1600" dirty="0">
                <a:solidFill>
                  <a:srgbClr val="02074B"/>
                </a:solidFill>
                <a:latin typeface="Microsoft YaHei" panose="020B0503020204020204" pitchFamily="34" charset="-122"/>
                <a:ea typeface="Microsoft YaHei" panose="020B0503020204020204" pitchFamily="34" charset="-122"/>
              </a:rPr>
              <a:t>，解决无真值的</a:t>
            </a:r>
            <a:r>
              <a:rPr kumimoji="1" lang="zh-CN" altLang="en-US" sz="1600" b="1" dirty="0">
                <a:solidFill>
                  <a:srgbClr val="02074B"/>
                </a:solidFill>
                <a:latin typeface="Microsoft YaHei" panose="020B0503020204020204" pitchFamily="34" charset="-122"/>
                <a:ea typeface="Microsoft YaHei" panose="020B0503020204020204" pitchFamily="34" charset="-122"/>
              </a:rPr>
              <a:t>反事实问题</a:t>
            </a:r>
          </a:p>
        </p:txBody>
      </p:sp>
      <p:pic>
        <p:nvPicPr>
          <p:cNvPr id="58" name="图片 57">
            <a:extLst>
              <a:ext uri="{FF2B5EF4-FFF2-40B4-BE49-F238E27FC236}">
                <a16:creationId xmlns:a16="http://schemas.microsoft.com/office/drawing/2014/main" id="{E22CEBB6-A8AA-4CF9-8777-6A6BA8DDF5B5}"/>
              </a:ext>
            </a:extLst>
          </p:cNvPr>
          <p:cNvPicPr>
            <a:picLocks noChangeAspect="1"/>
          </p:cNvPicPr>
          <p:nvPr/>
        </p:nvPicPr>
        <p:blipFill>
          <a:blip r:embed="rId6"/>
          <a:stretch>
            <a:fillRect/>
          </a:stretch>
        </p:blipFill>
        <p:spPr>
          <a:xfrm>
            <a:off x="95224" y="5010633"/>
            <a:ext cx="4122043" cy="652484"/>
          </a:xfrm>
          <a:prstGeom prst="rect">
            <a:avLst/>
          </a:prstGeom>
          <a:ln>
            <a:solidFill>
              <a:srgbClr val="4143B3"/>
            </a:solidFill>
          </a:ln>
        </p:spPr>
      </p:pic>
      <p:sp>
        <p:nvSpPr>
          <p:cNvPr id="106" name="文本框 105">
            <a:extLst>
              <a:ext uri="{FF2B5EF4-FFF2-40B4-BE49-F238E27FC236}">
                <a16:creationId xmlns:a16="http://schemas.microsoft.com/office/drawing/2014/main" id="{00A82D5F-431F-5C98-8C02-233265061B8F}"/>
              </a:ext>
            </a:extLst>
          </p:cNvPr>
          <p:cNvSpPr txBox="1"/>
          <p:nvPr/>
        </p:nvSpPr>
        <p:spPr>
          <a:xfrm>
            <a:off x="9380008" y="1208114"/>
            <a:ext cx="2646878" cy="338554"/>
          </a:xfrm>
          <a:prstGeom prst="rect">
            <a:avLst/>
          </a:prstGeom>
          <a:noFill/>
        </p:spPr>
        <p:txBody>
          <a:bodyPr wrap="none" rtlCol="0">
            <a:spAutoFit/>
          </a:bodyPr>
          <a:lstStyle/>
          <a:p>
            <a:r>
              <a:rPr kumimoji="1" lang="zh-CN" altLang="en-US" sz="1600" b="1" dirty="0">
                <a:solidFill>
                  <a:srgbClr val="02074B"/>
                </a:solidFill>
                <a:latin typeface="Microsoft YaHei" panose="020B0503020204020204" pitchFamily="34" charset="-122"/>
                <a:ea typeface="Microsoft YaHei" panose="020B0503020204020204" pitchFamily="34" charset="-122"/>
              </a:rPr>
              <a:t>隐式学习</a:t>
            </a:r>
            <a:r>
              <a:rPr kumimoji="1" lang="zh-CN" altLang="en-US" sz="1600" dirty="0">
                <a:solidFill>
                  <a:srgbClr val="02074B"/>
                </a:solidFill>
                <a:latin typeface="Microsoft YaHei" panose="020B0503020204020204" pitchFamily="34" charset="-122"/>
                <a:ea typeface="Microsoft YaHei" panose="020B0503020204020204" pitchFamily="34" charset="-122"/>
              </a:rPr>
              <a:t>多品类的相互关系</a:t>
            </a:r>
            <a:endParaRPr kumimoji="1" lang="zh-CN" altLang="en-US" sz="1600" b="1" dirty="0">
              <a:solidFill>
                <a:srgbClr val="02074B"/>
              </a:solidFill>
              <a:latin typeface="Microsoft YaHei" panose="020B0503020204020204" pitchFamily="34" charset="-122"/>
              <a:ea typeface="Microsoft YaHei" panose="020B0503020204020204" pitchFamily="34" charset="-122"/>
            </a:endParaRPr>
          </a:p>
        </p:txBody>
      </p:sp>
      <p:cxnSp>
        <p:nvCxnSpPr>
          <p:cNvPr id="108" name="肘形连接符 107">
            <a:extLst>
              <a:ext uri="{FF2B5EF4-FFF2-40B4-BE49-F238E27FC236}">
                <a16:creationId xmlns:a16="http://schemas.microsoft.com/office/drawing/2014/main" id="{3A097932-0D45-83AC-98A6-888B51BDA862}"/>
              </a:ext>
            </a:extLst>
          </p:cNvPr>
          <p:cNvCxnSpPr>
            <a:cxnSpLocks/>
            <a:stCxn id="116" idx="1"/>
            <a:endCxn id="193" idx="3"/>
          </p:cNvCxnSpPr>
          <p:nvPr/>
        </p:nvCxnSpPr>
        <p:spPr>
          <a:xfrm rot="10800000" flipV="1">
            <a:off x="8869536" y="2825830"/>
            <a:ext cx="1296356" cy="753037"/>
          </a:xfrm>
          <a:prstGeom prst="bentConnector3">
            <a:avLst>
              <a:gd name="adj1" fmla="val 50000"/>
            </a:avLst>
          </a:prstGeom>
          <a:ln w="12700">
            <a:solidFill>
              <a:srgbClr val="4143B3"/>
            </a:solidFill>
            <a:tailEnd type="triangle"/>
          </a:ln>
        </p:spPr>
        <p:style>
          <a:lnRef idx="1">
            <a:schemeClr val="accent1"/>
          </a:lnRef>
          <a:fillRef idx="0">
            <a:schemeClr val="accent1"/>
          </a:fillRef>
          <a:effectRef idx="0">
            <a:schemeClr val="accent1"/>
          </a:effectRef>
          <a:fontRef idx="minor">
            <a:schemeClr val="tx1"/>
          </a:fontRef>
        </p:style>
      </p:cxnSp>
      <p:sp>
        <p:nvSpPr>
          <p:cNvPr id="109" name="盖亚科研合作计划">
            <a:extLst>
              <a:ext uri="{FF2B5EF4-FFF2-40B4-BE49-F238E27FC236}">
                <a16:creationId xmlns:a16="http://schemas.microsoft.com/office/drawing/2014/main" id="{C6467635-F7DF-DD2A-DE6F-92ECB3F199DC}"/>
              </a:ext>
            </a:extLst>
          </p:cNvPr>
          <p:cNvSpPr txBox="1">
            <a:spLocks/>
          </p:cNvSpPr>
          <p:nvPr/>
        </p:nvSpPr>
        <p:spPr>
          <a:xfrm>
            <a:off x="302226" y="185447"/>
            <a:ext cx="8363919" cy="54487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normAutofit/>
          </a:bodyPr>
          <a:lstStyle>
            <a:lvl1pPr marL="0" marR="0" indent="0" algn="l" defTabSz="825500" rtl="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DFP King Gothic GB Semibold"/>
                <a:ea typeface="DFP King Gothic GB Semibold"/>
                <a:cs typeface="DFP King Gothic GB Semibold"/>
                <a:sym typeface="DFP King Gothic GB Semibold"/>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zh-CN" altLang="en-US"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rPr>
              <a:t>技术路线</a:t>
            </a:r>
            <a:r>
              <a:rPr lang="zh-CN" altLang="en-US" sz="2667" kern="0" dirty="0">
                <a:latin typeface="Microsoft YaHei" panose="020B0503020204020204" pitchFamily="34" charset="-122"/>
                <a:ea typeface="Microsoft YaHei" panose="020B0503020204020204" pitchFamily="34" charset="-122"/>
              </a:rPr>
              <a:t>：</a:t>
            </a:r>
            <a:r>
              <a:rPr kumimoji="0" lang="zh-CN" altLang="en-US" sz="2667"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sym typeface="DFP King Gothic GB Semibold"/>
              </a:rPr>
              <a:t>微观侧</a:t>
            </a:r>
          </a:p>
        </p:txBody>
      </p:sp>
      <p:sp>
        <p:nvSpPr>
          <p:cNvPr id="113" name="左箭头 112">
            <a:extLst>
              <a:ext uri="{FF2B5EF4-FFF2-40B4-BE49-F238E27FC236}">
                <a16:creationId xmlns:a16="http://schemas.microsoft.com/office/drawing/2014/main" id="{FAAD7C9D-8C49-5056-5303-4C275C2BAA17}"/>
              </a:ext>
            </a:extLst>
          </p:cNvPr>
          <p:cNvSpPr/>
          <p:nvPr/>
        </p:nvSpPr>
        <p:spPr>
          <a:xfrm>
            <a:off x="3279739" y="2594177"/>
            <a:ext cx="407301" cy="356048"/>
          </a:xfrm>
          <a:prstGeom prst="leftArrow">
            <a:avLst/>
          </a:prstGeom>
          <a:solidFill>
            <a:schemeClr val="bg1"/>
          </a:solidFill>
          <a:ln w="28575">
            <a:solidFill>
              <a:srgbClr val="4143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85" name="左箭头 184">
            <a:extLst>
              <a:ext uri="{FF2B5EF4-FFF2-40B4-BE49-F238E27FC236}">
                <a16:creationId xmlns:a16="http://schemas.microsoft.com/office/drawing/2014/main" id="{7F79DC41-20C3-2C9E-4266-97F9F30680A8}"/>
              </a:ext>
            </a:extLst>
          </p:cNvPr>
          <p:cNvSpPr/>
          <p:nvPr/>
        </p:nvSpPr>
        <p:spPr>
          <a:xfrm>
            <a:off x="4425981" y="5111852"/>
            <a:ext cx="693318" cy="495771"/>
          </a:xfrm>
          <a:prstGeom prst="leftArrow">
            <a:avLst/>
          </a:prstGeom>
          <a:solidFill>
            <a:schemeClr val="bg1"/>
          </a:solidFill>
          <a:ln w="28575">
            <a:solidFill>
              <a:srgbClr val="4143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88" name="文本框 187">
                <a:extLst>
                  <a:ext uri="{FF2B5EF4-FFF2-40B4-BE49-F238E27FC236}">
                    <a16:creationId xmlns:a16="http://schemas.microsoft.com/office/drawing/2014/main" id="{F519AC4C-03B0-62D7-909D-9F8E1D9B8CC8}"/>
                  </a:ext>
                </a:extLst>
              </p:cNvPr>
              <p:cNvSpPr txBox="1"/>
              <p:nvPr/>
            </p:nvSpPr>
            <p:spPr>
              <a:xfrm>
                <a:off x="10248853" y="4443816"/>
                <a:ext cx="1107996" cy="1887696"/>
              </a:xfrm>
              <a:prstGeom prst="rect">
                <a:avLst/>
              </a:prstGeom>
              <a:noFill/>
            </p:spPr>
            <p:txBody>
              <a:bodyPr vert="eaVert" wrap="none" rtlCol="0">
                <a:spAutoFit/>
              </a:bodyPr>
              <a:lstStyle/>
              <a:p>
                <a:r>
                  <a:rPr kumimoji="1" lang="zh-CN" altLang="en-US" sz="2000" dirty="0">
                    <a:solidFill>
                      <a:srgbClr val="02074B"/>
                    </a:solidFill>
                    <a:latin typeface="Microsoft YaHei" panose="020B0503020204020204" pitchFamily="34" charset="-122"/>
                    <a:ea typeface="Microsoft YaHei" panose="020B0503020204020204" pitchFamily="34" charset="-122"/>
                  </a:rPr>
                  <a:t>离线</a:t>
                </a:r>
                <a:r>
                  <a:rPr kumimoji="1" lang="zh-CN" altLang="en-US" sz="2000" b="1" dirty="0">
                    <a:solidFill>
                      <a:srgbClr val="02074B"/>
                    </a:solidFill>
                    <a:latin typeface="Microsoft YaHei" panose="020B0503020204020204" pitchFamily="34" charset="-122"/>
                    <a:ea typeface="Microsoft YaHei" panose="020B0503020204020204" pitchFamily="34" charset="-122"/>
                  </a:rPr>
                  <a:t>联合学习</a:t>
                </a:r>
                <a:r>
                  <a:rPr kumimoji="1" lang="zh-CN" altLang="en-US" sz="2000" dirty="0">
                    <a:solidFill>
                      <a:srgbClr val="02074B"/>
                    </a:solidFill>
                    <a:latin typeface="Microsoft YaHei" panose="020B0503020204020204" pitchFamily="34" charset="-122"/>
                    <a:ea typeface="Microsoft YaHei" panose="020B0503020204020204" pitchFamily="34" charset="-122"/>
                  </a:rPr>
                  <a:t>，</a:t>
                </a:r>
                <a:endParaRPr kumimoji="1" lang="en-US" altLang="zh-CN" sz="2000" dirty="0">
                  <a:solidFill>
                    <a:srgbClr val="02074B"/>
                  </a:solidFill>
                  <a:latin typeface="Microsoft YaHei" panose="020B0503020204020204" pitchFamily="34" charset="-122"/>
                  <a:ea typeface="Microsoft YaHei" panose="020B0503020204020204" pitchFamily="34" charset="-122"/>
                </a:endParaRPr>
              </a:p>
              <a:p>
                <a:r>
                  <a:rPr kumimoji="1" lang="zh-CN" altLang="en-US" sz="2000" dirty="0">
                    <a:solidFill>
                      <a:srgbClr val="02074B"/>
                    </a:solidFill>
                    <a:latin typeface="Microsoft YaHei" panose="020B0503020204020204" pitchFamily="34" charset="-122"/>
                    <a:ea typeface="Microsoft YaHei" panose="020B0503020204020204" pitchFamily="34" charset="-122"/>
                  </a:rPr>
                  <a:t>摆脱对</a:t>
                </a:r>
                <a14:m>
                  <m:oMath xmlns:m="http://schemas.openxmlformats.org/officeDocument/2006/math">
                    <m:r>
                      <a:rPr kumimoji="1" lang="en-US" altLang="zh-CN" sz="2000" i="1" dirty="0" smtClean="0">
                        <a:solidFill>
                          <a:srgbClr val="02074B"/>
                        </a:solidFill>
                        <a:latin typeface="Cambria Math" panose="02040503050406030204" pitchFamily="18" charset="0"/>
                      </a:rPr>
                      <m:t>𝜆</m:t>
                    </m:r>
                  </m:oMath>
                </a14:m>
                <a:r>
                  <a:rPr kumimoji="1" lang="zh-CN" altLang="en-US" sz="2000" dirty="0">
                    <a:solidFill>
                      <a:srgbClr val="02074B"/>
                    </a:solidFill>
                    <a:latin typeface="Microsoft YaHei" panose="020B0503020204020204" pitchFamily="34" charset="-122"/>
                    <a:ea typeface="Microsoft YaHei" panose="020B0503020204020204" pitchFamily="34" charset="-122"/>
                  </a:rPr>
                  <a:t>的依赖</a:t>
                </a:r>
              </a:p>
              <a:p>
                <a:endParaRPr kumimoji="1" lang="zh-CN" altLang="en-US" sz="2000" dirty="0">
                  <a:latin typeface="Microsoft YaHei" panose="020B0503020204020204" pitchFamily="34" charset="-122"/>
                  <a:ea typeface="Microsoft YaHei" panose="020B0503020204020204" pitchFamily="34" charset="-122"/>
                </a:endParaRPr>
              </a:p>
            </p:txBody>
          </p:sp>
        </mc:Choice>
        <mc:Fallback xmlns="">
          <p:sp>
            <p:nvSpPr>
              <p:cNvPr id="188" name="文本框 187">
                <a:extLst>
                  <a:ext uri="{FF2B5EF4-FFF2-40B4-BE49-F238E27FC236}">
                    <a16:creationId xmlns:a16="http://schemas.microsoft.com/office/drawing/2014/main" id="{F519AC4C-03B0-62D7-909D-9F8E1D9B8CC8}"/>
                  </a:ext>
                </a:extLst>
              </p:cNvPr>
              <p:cNvSpPr txBox="1">
                <a:spLocks noRot="1" noChangeAspect="1" noMove="1" noResize="1" noEditPoints="1" noAdjustHandles="1" noChangeArrowheads="1" noChangeShapeType="1" noTextEdit="1"/>
              </p:cNvSpPr>
              <p:nvPr/>
            </p:nvSpPr>
            <p:spPr>
              <a:xfrm>
                <a:off x="10248853" y="4443816"/>
                <a:ext cx="1107996" cy="1887696"/>
              </a:xfrm>
              <a:prstGeom prst="rect">
                <a:avLst/>
              </a:prstGeom>
              <a:blipFill>
                <a:blip r:embed="rId7"/>
                <a:stretch>
                  <a:fillRect t="-5333" b="-4667"/>
                </a:stretch>
              </a:blipFill>
            </p:spPr>
            <p:txBody>
              <a:bodyPr/>
              <a:lstStyle/>
              <a:p>
                <a:r>
                  <a:rPr lang="zh-CN" altLang="en-US">
                    <a:noFill/>
                  </a:rPr>
                  <a:t> </a:t>
                </a:r>
              </a:p>
            </p:txBody>
          </p:sp>
        </mc:Fallback>
      </mc:AlternateContent>
      <p:cxnSp>
        <p:nvCxnSpPr>
          <p:cNvPr id="195" name="肘形连接符 194">
            <a:extLst>
              <a:ext uri="{FF2B5EF4-FFF2-40B4-BE49-F238E27FC236}">
                <a16:creationId xmlns:a16="http://schemas.microsoft.com/office/drawing/2014/main" id="{85702A96-682D-7F7C-9D5D-04E34B15BD71}"/>
              </a:ext>
            </a:extLst>
          </p:cNvPr>
          <p:cNvCxnSpPr>
            <a:cxnSpLocks/>
            <a:stCxn id="116" idx="1"/>
            <a:endCxn id="192" idx="0"/>
          </p:cNvCxnSpPr>
          <p:nvPr/>
        </p:nvCxnSpPr>
        <p:spPr>
          <a:xfrm rot="10800000" flipV="1">
            <a:off x="7892740" y="2825831"/>
            <a:ext cx="2273153" cy="619164"/>
          </a:xfrm>
          <a:prstGeom prst="bentConnector2">
            <a:avLst/>
          </a:prstGeom>
          <a:ln w="12700">
            <a:solidFill>
              <a:srgbClr val="4143B3"/>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肘形连接符 190">
            <a:extLst>
              <a:ext uri="{FF2B5EF4-FFF2-40B4-BE49-F238E27FC236}">
                <a16:creationId xmlns:a16="http://schemas.microsoft.com/office/drawing/2014/main" id="{92604A37-4193-D5D3-A1BE-1D8856C7113C}"/>
              </a:ext>
            </a:extLst>
          </p:cNvPr>
          <p:cNvCxnSpPr>
            <a:cxnSpLocks/>
            <a:stCxn id="107" idx="0"/>
            <a:endCxn id="189" idx="2"/>
          </p:cNvCxnSpPr>
          <p:nvPr/>
        </p:nvCxnSpPr>
        <p:spPr>
          <a:xfrm rot="16200000" flipV="1">
            <a:off x="7051470" y="3315067"/>
            <a:ext cx="550357" cy="1596835"/>
          </a:xfrm>
          <a:prstGeom prst="bentConnector3">
            <a:avLst>
              <a:gd name="adj1" fmla="val 50000"/>
            </a:avLst>
          </a:prstGeom>
          <a:ln w="12700">
            <a:solidFill>
              <a:srgbClr val="4143B3"/>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2B8D1B3-6F25-918A-6383-EEE2A554D656}"/>
              </a:ext>
            </a:extLst>
          </p:cNvPr>
          <p:cNvSpPr txBox="1"/>
          <p:nvPr/>
        </p:nvSpPr>
        <p:spPr>
          <a:xfrm>
            <a:off x="331561" y="879608"/>
            <a:ext cx="4493538" cy="461665"/>
          </a:xfrm>
          <a:prstGeom prst="rect">
            <a:avLst/>
          </a:prstGeom>
          <a:noFill/>
        </p:spPr>
        <p:txBody>
          <a:bodyPr wrap="square" rtlCol="0">
            <a:spAutoFit/>
          </a:bodyPr>
          <a:lstStyle/>
          <a:p>
            <a:pPr defTabSz="685800">
              <a:defRPr/>
            </a:pPr>
            <a:r>
              <a:rPr lang="zh-CN" altLang="en-US" sz="24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rPr>
              <a:t>用户端高时效端到端补贴分配</a:t>
            </a:r>
            <a:endParaRPr lang="en-US" altLang="zh-CN" sz="2400" b="1" dirty="0">
              <a:solidFill>
                <a:srgbClr val="1C4885"/>
              </a:solidFill>
              <a:latin typeface="Microsoft YaHei" panose="020B0503020204020204" pitchFamily="34" charset="-122"/>
              <a:ea typeface="Microsoft YaHei" panose="020B0503020204020204" pitchFamily="34" charset="-122"/>
              <a:cs typeface="+mn-ea"/>
              <a:sym typeface="Times New Roman" panose="02020603050405020304" pitchFamily="18" charset="0"/>
            </a:endParaRPr>
          </a:p>
        </p:txBody>
      </p:sp>
      <p:sp>
        <p:nvSpPr>
          <p:cNvPr id="2" name="矩形 1">
            <a:extLst>
              <a:ext uri="{FF2B5EF4-FFF2-40B4-BE49-F238E27FC236}">
                <a16:creationId xmlns:a16="http://schemas.microsoft.com/office/drawing/2014/main" id="{0B2667C3-05F4-16CB-DC23-66AB8B0980FF}"/>
              </a:ext>
            </a:extLst>
          </p:cNvPr>
          <p:cNvSpPr/>
          <p:nvPr/>
        </p:nvSpPr>
        <p:spPr>
          <a:xfrm>
            <a:off x="47426" y="4263438"/>
            <a:ext cx="4291075" cy="1558075"/>
          </a:xfrm>
          <a:prstGeom prst="rect">
            <a:avLst/>
          </a:prstGeom>
          <a:noFill/>
          <a:ln w="28575">
            <a:solidFill>
              <a:srgbClr val="4143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08DE2C67-82AB-A568-1112-696979BF0A62}"/>
              </a:ext>
            </a:extLst>
          </p:cNvPr>
          <p:cNvSpPr txBox="1"/>
          <p:nvPr/>
        </p:nvSpPr>
        <p:spPr>
          <a:xfrm>
            <a:off x="3236457" y="4244426"/>
            <a:ext cx="1107996" cy="369332"/>
          </a:xfrm>
          <a:prstGeom prst="rect">
            <a:avLst/>
          </a:prstGeom>
          <a:noFill/>
        </p:spPr>
        <p:txBody>
          <a:bodyPr wrap="none" rtlCol="0">
            <a:spAutoFit/>
          </a:bodyPr>
          <a:lstStyle/>
          <a:p>
            <a:r>
              <a:rPr kumimoji="1" lang="zh-CN" altLang="en-US" b="1" dirty="0">
                <a:solidFill>
                  <a:srgbClr val="4143B3"/>
                </a:solidFill>
                <a:latin typeface="Microsoft YaHei" panose="020B0503020204020204" pitchFamily="34" charset="-122"/>
                <a:ea typeface="Microsoft YaHei" panose="020B0503020204020204" pitchFamily="34" charset="-122"/>
              </a:rPr>
              <a:t>已有路线</a:t>
            </a:r>
          </a:p>
        </p:txBody>
      </p:sp>
      <p:pic>
        <p:nvPicPr>
          <p:cNvPr id="21" name="图片 20">
            <a:extLst>
              <a:ext uri="{FF2B5EF4-FFF2-40B4-BE49-F238E27FC236}">
                <a16:creationId xmlns:a16="http://schemas.microsoft.com/office/drawing/2014/main" id="{DB00BE52-6072-FDB5-4E41-32439E7821AC}"/>
              </a:ext>
            </a:extLst>
          </p:cNvPr>
          <p:cNvPicPr>
            <a:picLocks noChangeAspect="1"/>
          </p:cNvPicPr>
          <p:nvPr/>
        </p:nvPicPr>
        <p:blipFill>
          <a:blip r:embed="rId8"/>
          <a:stretch>
            <a:fillRect/>
          </a:stretch>
        </p:blipFill>
        <p:spPr>
          <a:xfrm>
            <a:off x="582310" y="1825065"/>
            <a:ext cx="2530079" cy="1888954"/>
          </a:xfrm>
          <a:prstGeom prst="rect">
            <a:avLst/>
          </a:prstGeom>
          <a:ln w="19050">
            <a:solidFill>
              <a:srgbClr val="4143B3"/>
            </a:solidFill>
            <a:prstDash val="lgDash"/>
          </a:ln>
        </p:spPr>
      </p:pic>
      <p:grpSp>
        <p:nvGrpSpPr>
          <p:cNvPr id="110" name="组合 109">
            <a:extLst>
              <a:ext uri="{FF2B5EF4-FFF2-40B4-BE49-F238E27FC236}">
                <a16:creationId xmlns:a16="http://schemas.microsoft.com/office/drawing/2014/main" id="{2243019C-9493-CFBD-677A-1C5FA3144E7B}"/>
              </a:ext>
            </a:extLst>
          </p:cNvPr>
          <p:cNvGrpSpPr/>
          <p:nvPr/>
        </p:nvGrpSpPr>
        <p:grpSpPr>
          <a:xfrm>
            <a:off x="5684814" y="4388663"/>
            <a:ext cx="4944869" cy="1888732"/>
            <a:chOff x="5684814" y="4388663"/>
            <a:chExt cx="4406629" cy="1888732"/>
          </a:xfrm>
        </p:grpSpPr>
        <p:sp>
          <p:nvSpPr>
            <p:cNvPr id="107" name="文本框 106">
              <a:extLst>
                <a:ext uri="{FF2B5EF4-FFF2-40B4-BE49-F238E27FC236}">
                  <a16:creationId xmlns:a16="http://schemas.microsoft.com/office/drawing/2014/main" id="{6931A9CB-CA05-D8E1-3CD1-2D7D02754E3A}"/>
                </a:ext>
              </a:extLst>
            </p:cNvPr>
            <p:cNvSpPr txBox="1"/>
            <p:nvPr/>
          </p:nvSpPr>
          <p:spPr>
            <a:xfrm>
              <a:off x="5746699" y="4388663"/>
              <a:ext cx="4225498" cy="1888732"/>
            </a:xfrm>
            <a:prstGeom prst="rect">
              <a:avLst/>
            </a:prstGeom>
            <a:noFill/>
            <a:ln w="19050">
              <a:solidFill>
                <a:srgbClr val="4143B3"/>
              </a:solidFill>
              <a:prstDash val="lgDash"/>
            </a:ln>
          </p:spPr>
          <p:txBody>
            <a:bodyPr wrap="square" rtlCol="0">
              <a:spAutoFit/>
            </a:bodyPr>
            <a:lstStyle/>
            <a:p>
              <a:endParaRPr kumimoji="1" lang="zh-CN" altLang="en-US" dirty="0"/>
            </a:p>
          </p:txBody>
        </p:sp>
        <p:sp>
          <p:nvSpPr>
            <p:cNvPr id="40" name="文本框 39">
              <a:extLst>
                <a:ext uri="{FF2B5EF4-FFF2-40B4-BE49-F238E27FC236}">
                  <a16:creationId xmlns:a16="http://schemas.microsoft.com/office/drawing/2014/main" id="{8B2778CB-7830-04B3-7D0A-4E7912ECEAC5}"/>
                </a:ext>
              </a:extLst>
            </p:cNvPr>
            <p:cNvSpPr txBox="1"/>
            <p:nvPr/>
          </p:nvSpPr>
          <p:spPr>
            <a:xfrm>
              <a:off x="8418766" y="5953356"/>
              <a:ext cx="1471878" cy="307777"/>
            </a:xfrm>
            <a:prstGeom prst="rect">
              <a:avLst/>
            </a:prstGeom>
            <a:noFill/>
          </p:spPr>
          <p:txBody>
            <a:bodyPr wrap="none" rtlCol="0">
              <a:spAutoFit/>
            </a:bodyPr>
            <a:lstStyle/>
            <a:p>
              <a:r>
                <a:rPr kumimoji="1" lang="en-US" altLang="zh-CN" sz="1400" i="1" dirty="0">
                  <a:solidFill>
                    <a:srgbClr val="4143B3"/>
                  </a:solidFill>
                </a:rPr>
                <a:t>back-propagation</a:t>
              </a:r>
              <a:endParaRPr kumimoji="1" lang="zh-CN" altLang="en-US" sz="1400" i="1" dirty="0">
                <a:solidFill>
                  <a:srgbClr val="4143B3"/>
                </a:solidFill>
              </a:endParaRPr>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70D64BA9-2DDD-3056-C30C-ABEC7CAD866A}"/>
                    </a:ext>
                  </a:extLst>
                </p:cNvPr>
                <p:cNvSpPr txBox="1"/>
                <p:nvPr/>
              </p:nvSpPr>
              <p:spPr>
                <a:xfrm>
                  <a:off x="6517637" y="5831451"/>
                  <a:ext cx="1520737" cy="428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900" b="1" i="1" smtClean="0">
                                <a:solidFill>
                                  <a:srgbClr val="02074B"/>
                                </a:solidFill>
                                <a:latin typeface="Cambria Math" panose="02040503050406030204" pitchFamily="18" charset="0"/>
                              </a:rPr>
                            </m:ctrlPr>
                          </m:sSubPr>
                          <m:e>
                            <m:r>
                              <a:rPr kumimoji="1" lang="en-US" altLang="zh-CN" sz="900" b="1" i="0" smtClean="0">
                                <a:solidFill>
                                  <a:srgbClr val="02074B"/>
                                </a:solidFill>
                                <a:latin typeface="Cambria Math" panose="02040503050406030204" pitchFamily="18" charset="0"/>
                              </a:rPr>
                              <m:t>𝛁</m:t>
                            </m:r>
                          </m:e>
                          <m:sub>
                            <m:r>
                              <a:rPr kumimoji="1" lang="en-US" altLang="zh-CN" sz="900" b="1" i="1" smtClean="0">
                                <a:solidFill>
                                  <a:srgbClr val="02074B"/>
                                </a:solidFill>
                                <a:latin typeface="Cambria Math" panose="02040503050406030204" pitchFamily="18" charset="0"/>
                              </a:rPr>
                              <m:t>𝜽</m:t>
                            </m:r>
                          </m:sub>
                        </m:sSub>
                        <m:sSubSup>
                          <m:sSubSupPr>
                            <m:ctrlPr>
                              <a:rPr kumimoji="1" lang="en-US" altLang="zh-CN" sz="900" b="1" i="1" smtClean="0">
                                <a:solidFill>
                                  <a:srgbClr val="02074B"/>
                                </a:solidFill>
                                <a:latin typeface="Cambria Math" panose="02040503050406030204" pitchFamily="18" charset="0"/>
                                <a:ea typeface="Cambria Math" panose="02040503050406030204" pitchFamily="18" charset="0"/>
                              </a:rPr>
                            </m:ctrlPr>
                          </m:sSubSupPr>
                          <m:e>
                            <m:r>
                              <a:rPr kumimoji="1" lang="en-US" altLang="zh-CN" sz="900" b="1" i="1">
                                <a:solidFill>
                                  <a:srgbClr val="02074B"/>
                                </a:solidFill>
                                <a:latin typeface="Cambria Math" panose="02040503050406030204" pitchFamily="18" charset="0"/>
                                <a:ea typeface="Cambria Math" panose="02040503050406030204" pitchFamily="18" charset="0"/>
                              </a:rPr>
                              <m:t>𝓛</m:t>
                            </m:r>
                          </m:e>
                          <m:sub>
                            <m:r>
                              <a:rPr kumimoji="1" lang="en-US" altLang="zh-CN" sz="900" b="1" i="1" smtClean="0">
                                <a:solidFill>
                                  <a:srgbClr val="02074B"/>
                                </a:solidFill>
                                <a:latin typeface="Cambria Math" panose="02040503050406030204" pitchFamily="18" charset="0"/>
                                <a:ea typeface="Cambria Math" panose="02040503050406030204" pitchFamily="18" charset="0"/>
                              </a:rPr>
                              <m:t>𝑫𝑳</m:t>
                            </m:r>
                          </m:sub>
                          <m:sup>
                            <m:r>
                              <a:rPr kumimoji="1" lang="en-US" altLang="zh-CN" sz="900" b="1" i="1" smtClean="0">
                                <a:solidFill>
                                  <a:srgbClr val="02074B"/>
                                </a:solidFill>
                                <a:latin typeface="Cambria Math" panose="02040503050406030204" pitchFamily="18" charset="0"/>
                                <a:ea typeface="Cambria Math" panose="02040503050406030204" pitchFamily="18" charset="0"/>
                              </a:rPr>
                              <m:t>′</m:t>
                            </m:r>
                          </m:sup>
                        </m:sSubSup>
                        <m:r>
                          <a:rPr kumimoji="1" lang="en-US" altLang="zh-CN" sz="900" b="1" i="0" smtClean="0">
                            <a:solidFill>
                              <a:srgbClr val="02074B"/>
                            </a:solidFill>
                            <a:latin typeface="Cambria Math" panose="02040503050406030204" pitchFamily="18" charset="0"/>
                            <a:ea typeface="Cambria Math" panose="02040503050406030204" pitchFamily="18" charset="0"/>
                          </a:rPr>
                          <m:t>=</m:t>
                        </m:r>
                        <m:nary>
                          <m:naryPr>
                            <m:chr m:val="∑"/>
                            <m:supHide m:val="on"/>
                            <m:ctrlPr>
                              <a:rPr kumimoji="1" lang="en-US" altLang="zh-CN" sz="900" b="1" i="1" smtClean="0">
                                <a:solidFill>
                                  <a:srgbClr val="02074B"/>
                                </a:solidFill>
                                <a:latin typeface="Cambria Math" panose="02040503050406030204" pitchFamily="18" charset="0"/>
                                <a:ea typeface="Cambria Math" panose="02040503050406030204" pitchFamily="18" charset="0"/>
                              </a:rPr>
                            </m:ctrlPr>
                          </m:naryPr>
                          <m:sub>
                            <m:r>
                              <a:rPr kumimoji="1" lang="en-US" altLang="zh-CN" sz="900" b="1" i="1" smtClean="0">
                                <a:solidFill>
                                  <a:srgbClr val="02074B"/>
                                </a:solidFill>
                                <a:latin typeface="Cambria Math" panose="02040503050406030204" pitchFamily="18" charset="0"/>
                                <a:ea typeface="Cambria Math" panose="02040503050406030204" pitchFamily="18" charset="0"/>
                              </a:rPr>
                              <m:t>𝒌</m:t>
                            </m:r>
                          </m:sub>
                          <m:sup/>
                          <m:e>
                            <m:sSub>
                              <m:sSubPr>
                                <m:ctrlPr>
                                  <a:rPr kumimoji="1" lang="en-US" altLang="zh-CN" sz="900" b="1" i="1" smtClean="0">
                                    <a:solidFill>
                                      <a:srgbClr val="02074B"/>
                                    </a:solidFill>
                                    <a:latin typeface="Cambria Math" panose="02040503050406030204" pitchFamily="18" charset="0"/>
                                    <a:ea typeface="Cambria Math" panose="02040503050406030204" pitchFamily="18" charset="0"/>
                                  </a:rPr>
                                </m:ctrlPr>
                              </m:sSubPr>
                              <m:e>
                                <m:r>
                                  <a:rPr kumimoji="1" lang="en-US" altLang="zh-CN" sz="900" b="1" i="0" smtClean="0">
                                    <a:solidFill>
                                      <a:srgbClr val="02074B"/>
                                    </a:solidFill>
                                    <a:latin typeface="Cambria Math" panose="02040503050406030204" pitchFamily="18" charset="0"/>
                                    <a:ea typeface="Cambria Math" panose="02040503050406030204" pitchFamily="18" charset="0"/>
                                  </a:rPr>
                                  <m:t>𝛁</m:t>
                                </m:r>
                              </m:e>
                              <m:sub>
                                <m:r>
                                  <a:rPr kumimoji="1" lang="en-US" altLang="zh-CN" sz="900" b="1" i="1" smtClean="0">
                                    <a:solidFill>
                                      <a:srgbClr val="02074B"/>
                                    </a:solidFill>
                                    <a:latin typeface="Cambria Math" panose="02040503050406030204" pitchFamily="18" charset="0"/>
                                    <a:ea typeface="Cambria Math" panose="02040503050406030204" pitchFamily="18" charset="0"/>
                                  </a:rPr>
                                  <m:t>𝜽</m:t>
                                </m:r>
                              </m:sub>
                            </m:sSub>
                          </m:e>
                        </m:nary>
                        <m:sSub>
                          <m:sSubPr>
                            <m:ctrlPr>
                              <a:rPr kumimoji="1" lang="en-US" altLang="zh-CN" sz="900" b="1" i="1">
                                <a:solidFill>
                                  <a:srgbClr val="02074B"/>
                                </a:solidFill>
                                <a:latin typeface="Cambria Math" panose="02040503050406030204" pitchFamily="18" charset="0"/>
                                <a:ea typeface="Cambria Math" panose="02040503050406030204" pitchFamily="18" charset="0"/>
                              </a:rPr>
                            </m:ctrlPr>
                          </m:sSubPr>
                          <m:e>
                            <m:r>
                              <a:rPr kumimoji="1" lang="en-US" altLang="zh-CN" sz="900" b="1" i="1">
                                <a:solidFill>
                                  <a:srgbClr val="02074B"/>
                                </a:solidFill>
                                <a:latin typeface="Cambria Math" panose="02040503050406030204" pitchFamily="18" charset="0"/>
                                <a:ea typeface="Cambria Math" panose="02040503050406030204" pitchFamily="18" charset="0"/>
                              </a:rPr>
                              <m:t>𝓛</m:t>
                            </m:r>
                          </m:e>
                          <m:sub>
                            <m:r>
                              <a:rPr kumimoji="1" lang="en-US" altLang="zh-CN" sz="900" b="1" i="1" smtClean="0">
                                <a:solidFill>
                                  <a:srgbClr val="02074B"/>
                                </a:solidFill>
                                <a:latin typeface="Cambria Math" panose="02040503050406030204" pitchFamily="18" charset="0"/>
                                <a:ea typeface="Cambria Math" panose="02040503050406030204" pitchFamily="18" charset="0"/>
                              </a:rPr>
                              <m:t>𝑫𝑳</m:t>
                            </m:r>
                          </m:sub>
                        </m:sSub>
                        <m:r>
                          <a:rPr kumimoji="1" lang="en-US" altLang="zh-CN" sz="900" b="1" i="1" smtClean="0">
                            <a:solidFill>
                              <a:srgbClr val="02074B"/>
                            </a:solidFill>
                            <a:latin typeface="Cambria Math" panose="02040503050406030204" pitchFamily="18" charset="0"/>
                            <a:ea typeface="Cambria Math" panose="02040503050406030204" pitchFamily="18" charset="0"/>
                          </a:rPr>
                          <m:t>(</m:t>
                        </m:r>
                        <m:sSub>
                          <m:sSubPr>
                            <m:ctrlPr>
                              <a:rPr kumimoji="1" lang="en-US" altLang="zh-CN" sz="900" b="1" i="1" smtClean="0">
                                <a:solidFill>
                                  <a:srgbClr val="02074B"/>
                                </a:solidFill>
                                <a:latin typeface="Cambria Math" panose="02040503050406030204" pitchFamily="18" charset="0"/>
                                <a:ea typeface="Cambria Math" panose="02040503050406030204" pitchFamily="18" charset="0"/>
                              </a:rPr>
                            </m:ctrlPr>
                          </m:sSubPr>
                          <m:e>
                            <m:r>
                              <a:rPr kumimoji="1" lang="en-US" altLang="zh-CN" sz="900" b="1" i="1" smtClean="0">
                                <a:solidFill>
                                  <a:srgbClr val="02074B"/>
                                </a:solidFill>
                                <a:latin typeface="Cambria Math" panose="02040503050406030204" pitchFamily="18" charset="0"/>
                                <a:ea typeface="Cambria Math" panose="02040503050406030204" pitchFamily="18" charset="0"/>
                              </a:rPr>
                              <m:t>𝝀</m:t>
                            </m:r>
                          </m:e>
                          <m:sub>
                            <m:r>
                              <a:rPr kumimoji="1" lang="en-US" altLang="zh-CN" sz="900" b="1" i="1" smtClean="0">
                                <a:solidFill>
                                  <a:srgbClr val="02074B"/>
                                </a:solidFill>
                                <a:latin typeface="Cambria Math" panose="02040503050406030204" pitchFamily="18" charset="0"/>
                                <a:ea typeface="Cambria Math" panose="02040503050406030204" pitchFamily="18" charset="0"/>
                              </a:rPr>
                              <m:t>𝒌</m:t>
                            </m:r>
                          </m:sub>
                        </m:sSub>
                        <m:r>
                          <a:rPr kumimoji="1" lang="en-US" altLang="zh-CN" sz="900" b="1" i="1" smtClean="0">
                            <a:solidFill>
                              <a:srgbClr val="02074B"/>
                            </a:solidFill>
                            <a:latin typeface="Cambria Math" panose="02040503050406030204" pitchFamily="18" charset="0"/>
                            <a:ea typeface="Cambria Math" panose="02040503050406030204" pitchFamily="18" charset="0"/>
                          </a:rPr>
                          <m:t>;</m:t>
                        </m:r>
                        <m:r>
                          <a:rPr kumimoji="1" lang="en-US" altLang="zh-CN" sz="900" b="1" i="1" smtClean="0">
                            <a:solidFill>
                              <a:srgbClr val="02074B"/>
                            </a:solidFill>
                            <a:latin typeface="Cambria Math" panose="02040503050406030204" pitchFamily="18" charset="0"/>
                            <a:ea typeface="Cambria Math" panose="02040503050406030204" pitchFamily="18" charset="0"/>
                          </a:rPr>
                          <m:t>𝜽</m:t>
                        </m:r>
                        <m:r>
                          <a:rPr kumimoji="1" lang="en-US" altLang="zh-CN" sz="900" b="1" i="1" smtClean="0">
                            <a:solidFill>
                              <a:srgbClr val="02074B"/>
                            </a:solidFill>
                            <a:latin typeface="Cambria Math" panose="02040503050406030204" pitchFamily="18" charset="0"/>
                            <a:ea typeface="Cambria Math" panose="02040503050406030204" pitchFamily="18" charset="0"/>
                          </a:rPr>
                          <m:t>)</m:t>
                        </m:r>
                      </m:oMath>
                    </m:oMathPara>
                  </a14:m>
                  <a:endParaRPr kumimoji="1" lang="zh-CN" altLang="en-US" sz="900" b="1" dirty="0">
                    <a:solidFill>
                      <a:srgbClr val="02074B"/>
                    </a:solidFill>
                  </a:endParaRPr>
                </a:p>
              </p:txBody>
            </p:sp>
          </mc:Choice>
          <mc:Fallback xmlns="">
            <p:sp>
              <p:nvSpPr>
                <p:cNvPr id="84" name="文本框 83">
                  <a:extLst>
                    <a:ext uri="{FF2B5EF4-FFF2-40B4-BE49-F238E27FC236}">
                      <a16:creationId xmlns:a16="http://schemas.microsoft.com/office/drawing/2014/main" id="{70D64BA9-2DDD-3056-C30C-ABEC7CAD866A}"/>
                    </a:ext>
                  </a:extLst>
                </p:cNvPr>
                <p:cNvSpPr txBox="1">
                  <a:spLocks noRot="1" noChangeAspect="1" noMove="1" noResize="1" noEditPoints="1" noAdjustHandles="1" noChangeArrowheads="1" noChangeShapeType="1" noTextEdit="1"/>
                </p:cNvSpPr>
                <p:nvPr/>
              </p:nvSpPr>
              <p:spPr>
                <a:xfrm>
                  <a:off x="6517637" y="5831451"/>
                  <a:ext cx="1520737" cy="428451"/>
                </a:xfrm>
                <a:prstGeom prst="rect">
                  <a:avLst/>
                </a:prstGeom>
                <a:blipFill>
                  <a:blip r:embed="rId9"/>
                  <a:stretch>
                    <a:fillRect t="-102941" b="-150000"/>
                  </a:stretch>
                </a:blipFill>
              </p:spPr>
              <p:txBody>
                <a:bodyPr/>
                <a:lstStyle/>
                <a:p>
                  <a:r>
                    <a:rPr lang="zh-CN" altLang="en-US">
                      <a:noFill/>
                    </a:rPr>
                    <a:t> </a:t>
                  </a:r>
                </a:p>
              </p:txBody>
            </p:sp>
          </mc:Fallback>
        </mc:AlternateContent>
        <p:grpSp>
          <p:nvGrpSpPr>
            <p:cNvPr id="85" name="组合 84">
              <a:extLst>
                <a:ext uri="{FF2B5EF4-FFF2-40B4-BE49-F238E27FC236}">
                  <a16:creationId xmlns:a16="http://schemas.microsoft.com/office/drawing/2014/main" id="{8B4C792B-5013-DDBB-4F70-D14D5705AA39}"/>
                </a:ext>
              </a:extLst>
            </p:cNvPr>
            <p:cNvGrpSpPr/>
            <p:nvPr/>
          </p:nvGrpSpPr>
          <p:grpSpPr>
            <a:xfrm>
              <a:off x="5684814" y="4400370"/>
              <a:ext cx="3123187" cy="1566766"/>
              <a:chOff x="5684814" y="4400370"/>
              <a:chExt cx="3123187" cy="1566766"/>
            </a:xfrm>
          </p:grpSpPr>
          <p:grpSp>
            <p:nvGrpSpPr>
              <p:cNvPr id="88" name="组合 87">
                <a:extLst>
                  <a:ext uri="{FF2B5EF4-FFF2-40B4-BE49-F238E27FC236}">
                    <a16:creationId xmlns:a16="http://schemas.microsoft.com/office/drawing/2014/main" id="{CBEAF195-33F9-A53C-25A0-6428A16C42CA}"/>
                  </a:ext>
                </a:extLst>
              </p:cNvPr>
              <p:cNvGrpSpPr/>
              <p:nvPr/>
            </p:nvGrpSpPr>
            <p:grpSpPr>
              <a:xfrm>
                <a:off x="5684814" y="4400370"/>
                <a:ext cx="3123187" cy="1566766"/>
                <a:chOff x="5684814" y="4400370"/>
                <a:chExt cx="3123187" cy="1566766"/>
              </a:xfrm>
            </p:grpSpPr>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4B261260-3F8A-542B-FEE9-B385E9A83CC2}"/>
                        </a:ext>
                      </a:extLst>
                    </p:cNvPr>
                    <p:cNvSpPr txBox="1"/>
                    <p:nvPr/>
                  </p:nvSpPr>
                  <p:spPr>
                    <a:xfrm>
                      <a:off x="6252885" y="4400370"/>
                      <a:ext cx="1701620" cy="276999"/>
                    </a:xfrm>
                    <a:prstGeom prst="rect">
                      <a:avLst/>
                    </a:prstGeom>
                    <a:noFill/>
                  </p:spPr>
                  <p:txBody>
                    <a:bodyPr wrap="none" rtlCol="0">
                      <a:spAutoFit/>
                    </a:bodyPr>
                    <a:lstStyle/>
                    <a:p>
                      <a:r>
                        <a:rPr kumimoji="1" lang="zh-CN" altLang="en-US" sz="1200" dirty="0">
                          <a:solidFill>
                            <a:srgbClr val="02074B"/>
                          </a:solidFill>
                          <a:latin typeface="Microsoft YaHei" panose="020B0503020204020204" pitchFamily="34" charset="-122"/>
                          <a:ea typeface="Microsoft YaHei" panose="020B0503020204020204" pitchFamily="34" charset="-122"/>
                        </a:rPr>
                        <a:t>给定先验分布</a:t>
                      </a:r>
                      <a14:m>
                        <m:oMath xmlns:m="http://schemas.openxmlformats.org/officeDocument/2006/math">
                          <m:r>
                            <a:rPr kumimoji="1" lang="en-US" altLang="zh-CN" sz="1200" i="1" smtClean="0">
                              <a:solidFill>
                                <a:srgbClr val="02074B"/>
                              </a:solidFill>
                              <a:latin typeface="Cambria Math" panose="02040503050406030204" pitchFamily="18" charset="0"/>
                              <a:ea typeface="Cambria Math" panose="02040503050406030204" pitchFamily="18" charset="0"/>
                            </a:rPr>
                            <m:t>𝜆</m:t>
                          </m:r>
                          <m:r>
                            <a:rPr kumimoji="1" lang="en-US" altLang="zh-CN" sz="1200" i="1" smtClean="0">
                              <a:solidFill>
                                <a:srgbClr val="02074B"/>
                              </a:solidFill>
                              <a:latin typeface="Cambria Math" panose="02040503050406030204" pitchFamily="18" charset="0"/>
                              <a:ea typeface="Cambria Math" panose="02040503050406030204" pitchFamily="18" charset="0"/>
                            </a:rPr>
                            <m:t>∼</m:t>
                          </m:r>
                          <m:r>
                            <a:rPr kumimoji="1" lang="en-US" altLang="zh-CN" sz="1200" i="1" smtClean="0">
                              <a:solidFill>
                                <a:srgbClr val="02074B"/>
                              </a:solidFill>
                              <a:latin typeface="Cambria Math" panose="02040503050406030204" pitchFamily="18" charset="0"/>
                              <a:ea typeface="Cambria Math" panose="02040503050406030204" pitchFamily="18" charset="0"/>
                            </a:rPr>
                            <m:t>ℙ</m:t>
                          </m:r>
                          <m:d>
                            <m:dPr>
                              <m:ctrlPr>
                                <a:rPr kumimoji="1" lang="en-US" altLang="zh-CN" sz="1200" b="0" i="1" smtClean="0">
                                  <a:solidFill>
                                    <a:srgbClr val="02074B"/>
                                  </a:solidFill>
                                  <a:latin typeface="Cambria Math" panose="02040503050406030204" pitchFamily="18" charset="0"/>
                                  <a:ea typeface="Cambria Math" panose="02040503050406030204" pitchFamily="18" charset="0"/>
                                </a:rPr>
                              </m:ctrlPr>
                            </m:dPr>
                            <m:e>
                              <m:r>
                                <a:rPr kumimoji="1" lang="en-US" altLang="zh-CN" sz="1200" b="0" i="1" smtClean="0">
                                  <a:solidFill>
                                    <a:srgbClr val="02074B"/>
                                  </a:solidFill>
                                  <a:latin typeface="Cambria Math" panose="02040503050406030204" pitchFamily="18" charset="0"/>
                                  <a:ea typeface="Cambria Math" panose="02040503050406030204" pitchFamily="18" charset="0"/>
                                </a:rPr>
                                <m:t>𝜆</m:t>
                              </m:r>
                            </m:e>
                          </m:d>
                        </m:oMath>
                      </a14:m>
                      <a:endParaRPr kumimoji="1" lang="en-US" altLang="zh-CN" sz="1200" b="0" dirty="0">
                        <a:solidFill>
                          <a:srgbClr val="02074B"/>
                        </a:solidFill>
                        <a:latin typeface="Microsoft YaHei" panose="020B0503020204020204" pitchFamily="34" charset="-122"/>
                        <a:ea typeface="Microsoft YaHei" panose="020B0503020204020204" pitchFamily="34" charset="-122"/>
                      </a:endParaRPr>
                    </a:p>
                  </p:txBody>
                </p:sp>
              </mc:Choice>
              <mc:Fallback xmlns="">
                <p:sp>
                  <p:nvSpPr>
                    <p:cNvPr id="90" name="文本框 89">
                      <a:extLst>
                        <a:ext uri="{FF2B5EF4-FFF2-40B4-BE49-F238E27FC236}">
                          <a16:creationId xmlns:a16="http://schemas.microsoft.com/office/drawing/2014/main" id="{4B261260-3F8A-542B-FEE9-B385E9A83CC2}"/>
                        </a:ext>
                      </a:extLst>
                    </p:cNvPr>
                    <p:cNvSpPr txBox="1">
                      <a:spLocks noRot="1" noChangeAspect="1" noMove="1" noResize="1" noEditPoints="1" noAdjustHandles="1" noChangeArrowheads="1" noChangeShapeType="1" noTextEdit="1"/>
                    </p:cNvSpPr>
                    <p:nvPr/>
                  </p:nvSpPr>
                  <p:spPr>
                    <a:xfrm>
                      <a:off x="6252885" y="4400370"/>
                      <a:ext cx="1701620" cy="276999"/>
                    </a:xfrm>
                    <a:prstGeom prst="rect">
                      <a:avLst/>
                    </a:prstGeom>
                    <a:blipFill>
                      <a:blip r:embed="rId10"/>
                      <a:stretch>
                        <a:fillRect b="-17391"/>
                      </a:stretch>
                    </a:blipFill>
                  </p:spPr>
                  <p:txBody>
                    <a:bodyPr/>
                    <a:lstStyle/>
                    <a:p>
                      <a:r>
                        <a:rPr lang="zh-CN" altLang="en-US">
                          <a:noFill/>
                        </a:rPr>
                        <a:t> </a:t>
                      </a:r>
                    </a:p>
                  </p:txBody>
                </p:sp>
              </mc:Fallback>
            </mc:AlternateContent>
            <p:sp>
              <p:nvSpPr>
                <p:cNvPr id="91" name="文本框 90">
                  <a:extLst>
                    <a:ext uri="{FF2B5EF4-FFF2-40B4-BE49-F238E27FC236}">
                      <a16:creationId xmlns:a16="http://schemas.microsoft.com/office/drawing/2014/main" id="{215CCE83-4BAA-105F-6487-DF70AD326945}"/>
                    </a:ext>
                  </a:extLst>
                </p:cNvPr>
                <p:cNvSpPr txBox="1"/>
                <p:nvPr/>
              </p:nvSpPr>
              <p:spPr>
                <a:xfrm>
                  <a:off x="6254802" y="4630338"/>
                  <a:ext cx="1454328" cy="276999"/>
                </a:xfrm>
                <a:prstGeom prst="rect">
                  <a:avLst/>
                </a:prstGeom>
                <a:noFill/>
              </p:spPr>
              <p:txBody>
                <a:bodyPr wrap="square">
                  <a:spAutoFit/>
                </a:bodyPr>
                <a:lstStyle/>
                <a:p>
                  <a:r>
                    <a:rPr lang="zh-CN" altLang="en-US" sz="1200" dirty="0">
                      <a:solidFill>
                        <a:srgbClr val="02074B"/>
                      </a:solidFill>
                      <a:latin typeface="Microsoft YaHei" panose="020B0503020204020204" pitchFamily="34" charset="-122"/>
                      <a:ea typeface="Microsoft YaHei" panose="020B0503020204020204" pitchFamily="34" charset="-122"/>
                    </a:rPr>
                    <a:t>离线联合训练</a:t>
                  </a:r>
                </a:p>
              </p:txBody>
            </p:sp>
            <p:grpSp>
              <p:nvGrpSpPr>
                <p:cNvPr id="92" name="组合 91">
                  <a:extLst>
                    <a:ext uri="{FF2B5EF4-FFF2-40B4-BE49-F238E27FC236}">
                      <a16:creationId xmlns:a16="http://schemas.microsoft.com/office/drawing/2014/main" id="{E9697AE6-1395-D597-006B-3F10D5A04725}"/>
                    </a:ext>
                  </a:extLst>
                </p:cNvPr>
                <p:cNvGrpSpPr/>
                <p:nvPr/>
              </p:nvGrpSpPr>
              <p:grpSpPr>
                <a:xfrm>
                  <a:off x="5684814" y="4834613"/>
                  <a:ext cx="3123187" cy="1132523"/>
                  <a:chOff x="6034939" y="5186402"/>
                  <a:chExt cx="2571674" cy="897434"/>
                </a:xfrm>
              </p:grpSpPr>
              <p:sp>
                <p:nvSpPr>
                  <p:cNvPr id="93" name="立方体 92">
                    <a:extLst>
                      <a:ext uri="{FF2B5EF4-FFF2-40B4-BE49-F238E27FC236}">
                        <a16:creationId xmlns:a16="http://schemas.microsoft.com/office/drawing/2014/main" id="{572B8961-9958-9F64-3D70-F6F2FD3980CA}"/>
                      </a:ext>
                    </a:extLst>
                  </p:cNvPr>
                  <p:cNvSpPr/>
                  <p:nvPr/>
                </p:nvSpPr>
                <p:spPr>
                  <a:xfrm>
                    <a:off x="8051504" y="5186402"/>
                    <a:ext cx="293057" cy="815837"/>
                  </a:xfrm>
                  <a:prstGeom prst="cube">
                    <a:avLst>
                      <a:gd name="adj" fmla="val 83562"/>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立方体 93">
                    <a:extLst>
                      <a:ext uri="{FF2B5EF4-FFF2-40B4-BE49-F238E27FC236}">
                        <a16:creationId xmlns:a16="http://schemas.microsoft.com/office/drawing/2014/main" id="{C32F4A27-B6E5-45D3-6FD4-D005413178F9}"/>
                      </a:ext>
                    </a:extLst>
                  </p:cNvPr>
                  <p:cNvSpPr/>
                  <p:nvPr/>
                </p:nvSpPr>
                <p:spPr>
                  <a:xfrm>
                    <a:off x="7595588" y="5336556"/>
                    <a:ext cx="308245" cy="659780"/>
                  </a:xfrm>
                  <a:prstGeom prst="cube">
                    <a:avLst>
                      <a:gd name="adj" fmla="val 83562"/>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立方体 94">
                    <a:extLst>
                      <a:ext uri="{FF2B5EF4-FFF2-40B4-BE49-F238E27FC236}">
                        <a16:creationId xmlns:a16="http://schemas.microsoft.com/office/drawing/2014/main" id="{E643F15F-EFCF-38CE-90E3-D3E74263C452}"/>
                      </a:ext>
                    </a:extLst>
                  </p:cNvPr>
                  <p:cNvSpPr/>
                  <p:nvPr/>
                </p:nvSpPr>
                <p:spPr>
                  <a:xfrm>
                    <a:off x="7160567" y="5431026"/>
                    <a:ext cx="287350" cy="536403"/>
                  </a:xfrm>
                  <a:prstGeom prst="cube">
                    <a:avLst>
                      <a:gd name="adj" fmla="val 83562"/>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CE4E4C0F-0A82-4D5B-61F4-96603594E3D9}"/>
                          </a:ext>
                        </a:extLst>
                      </p:cNvPr>
                      <p:cNvSpPr txBox="1"/>
                      <p:nvPr/>
                    </p:nvSpPr>
                    <p:spPr>
                      <a:xfrm>
                        <a:off x="6425420" y="5368441"/>
                        <a:ext cx="29527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solidFill>
                                    <a:srgbClr val="4143B3"/>
                                  </a:solidFill>
                                  <a:latin typeface="Cambria Math" panose="02040503050406030204" pitchFamily="18" charset="0"/>
                                </a:rPr>
                                <m:t>𝑥</m:t>
                              </m:r>
                            </m:oMath>
                          </m:oMathPara>
                        </a14:m>
                        <a:endParaRPr kumimoji="1" lang="zh-CN" altLang="en-US" sz="1200" dirty="0">
                          <a:solidFill>
                            <a:srgbClr val="4143B3"/>
                          </a:solidFill>
                        </a:endParaRPr>
                      </a:p>
                    </p:txBody>
                  </p:sp>
                </mc:Choice>
                <mc:Fallback xmlns="">
                  <p:sp>
                    <p:nvSpPr>
                      <p:cNvPr id="96" name="文本框 95">
                        <a:extLst>
                          <a:ext uri="{FF2B5EF4-FFF2-40B4-BE49-F238E27FC236}">
                            <a16:creationId xmlns:a16="http://schemas.microsoft.com/office/drawing/2014/main" id="{CE4E4C0F-0A82-4D5B-61F4-96603594E3D9}"/>
                          </a:ext>
                        </a:extLst>
                      </p:cNvPr>
                      <p:cNvSpPr txBox="1">
                        <a:spLocks noRot="1" noChangeAspect="1" noMove="1" noResize="1" noEditPoints="1" noAdjustHandles="1" noChangeArrowheads="1" noChangeShapeType="1" noTextEdit="1"/>
                      </p:cNvSpPr>
                      <p:nvPr/>
                    </p:nvSpPr>
                    <p:spPr>
                      <a:xfrm>
                        <a:off x="6425420" y="5368441"/>
                        <a:ext cx="295277"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F1B5A992-AE30-095E-D0DB-9A027A6F4795}"/>
                          </a:ext>
                        </a:extLst>
                      </p:cNvPr>
                      <p:cNvSpPr txBox="1"/>
                      <p:nvPr/>
                    </p:nvSpPr>
                    <p:spPr>
                      <a:xfrm>
                        <a:off x="6360022" y="5569725"/>
                        <a:ext cx="42607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1200" i="1" smtClean="0">
                                  <a:solidFill>
                                    <a:srgbClr val="4143B3"/>
                                  </a:solidFill>
                                  <a:latin typeface="Cambria Math" panose="02040503050406030204" pitchFamily="18" charset="0"/>
                                  <a:ea typeface="Cambria Math" panose="02040503050406030204" pitchFamily="18" charset="0"/>
                                </a:rPr>
                                <m:t>𝜆</m:t>
                              </m:r>
                            </m:oMath>
                          </m:oMathPara>
                        </a14:m>
                        <a:endParaRPr lang="zh-CN" altLang="en-US" sz="1200" dirty="0">
                          <a:solidFill>
                            <a:srgbClr val="4143B3"/>
                          </a:solidFill>
                        </a:endParaRPr>
                      </a:p>
                    </p:txBody>
                  </p:sp>
                </mc:Choice>
                <mc:Fallback xmlns="">
                  <p:sp>
                    <p:nvSpPr>
                      <p:cNvPr id="97" name="文本框 96">
                        <a:extLst>
                          <a:ext uri="{FF2B5EF4-FFF2-40B4-BE49-F238E27FC236}">
                            <a16:creationId xmlns:a16="http://schemas.microsoft.com/office/drawing/2014/main" id="{F1B5A992-AE30-095E-D0DB-9A027A6F4795}"/>
                          </a:ext>
                        </a:extLst>
                      </p:cNvPr>
                      <p:cNvSpPr txBox="1">
                        <a:spLocks noRot="1" noChangeAspect="1" noMove="1" noResize="1" noEditPoints="1" noAdjustHandles="1" noChangeArrowheads="1" noChangeShapeType="1" noTextEdit="1"/>
                      </p:cNvSpPr>
                      <p:nvPr/>
                    </p:nvSpPr>
                    <p:spPr>
                      <a:xfrm>
                        <a:off x="6360022" y="5569725"/>
                        <a:ext cx="426075" cy="27699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DD4450D9-D3DF-3B6A-9C8B-2194677FEEFB}"/>
                          </a:ext>
                        </a:extLst>
                      </p:cNvPr>
                      <p:cNvSpPr txBox="1"/>
                      <p:nvPr/>
                    </p:nvSpPr>
                    <p:spPr>
                      <a:xfrm>
                        <a:off x="6034939" y="5791961"/>
                        <a:ext cx="1016625" cy="2918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200" b="0" i="0" smtClean="0">
                                  <a:solidFill>
                                    <a:srgbClr val="4143B3"/>
                                  </a:solidFill>
                                  <a:latin typeface="Cambria Math" panose="02040503050406030204" pitchFamily="18" charset="0"/>
                                </a:rPr>
                                <m:t>(</m:t>
                              </m:r>
                              <m:r>
                                <m:rPr>
                                  <m:sty m:val="p"/>
                                </m:rPr>
                                <a:rPr kumimoji="1" lang="en-US" altLang="zh-CN" sz="1200" b="0" i="0" smtClean="0">
                                  <a:solidFill>
                                    <a:srgbClr val="4143B3"/>
                                  </a:solidFill>
                                  <a:latin typeface="Cambria Math" panose="02040503050406030204" pitchFamily="18" charset="0"/>
                                </a:rPr>
                                <m:t>Δ</m:t>
                              </m:r>
                              <m:sSub>
                                <m:sSubPr>
                                  <m:ctrlPr>
                                    <a:rPr kumimoji="1" lang="en-US" altLang="zh-CN" sz="1200" b="0" i="1" smtClean="0">
                                      <a:solidFill>
                                        <a:srgbClr val="4143B3"/>
                                      </a:solidFill>
                                      <a:latin typeface="Cambria Math" panose="02040503050406030204" pitchFamily="18" charset="0"/>
                                    </a:rPr>
                                  </m:ctrlPr>
                                </m:sSubPr>
                                <m:e>
                                  <m:r>
                                    <m:rPr>
                                      <m:sty m:val="p"/>
                                    </m:rPr>
                                    <a:rPr kumimoji="1" lang="en-US" altLang="zh-CN" sz="1200" b="0" i="0" smtClean="0">
                                      <a:solidFill>
                                        <a:srgbClr val="4143B3"/>
                                      </a:solidFill>
                                      <a:latin typeface="Cambria Math" panose="02040503050406030204" pitchFamily="18" charset="0"/>
                                    </a:rPr>
                                    <m:t>GMV</m:t>
                                  </m:r>
                                </m:e>
                                <m:sub>
                                  <m:r>
                                    <a:rPr kumimoji="1" lang="en-US" altLang="zh-CN" sz="1200" b="0" i="1" smtClean="0">
                                      <a:solidFill>
                                        <a:srgbClr val="4143B3"/>
                                      </a:solidFill>
                                      <a:latin typeface="Cambria Math" panose="02040503050406030204" pitchFamily="18" charset="0"/>
                                    </a:rPr>
                                    <m:t>𝑖𝑗</m:t>
                                  </m:r>
                                </m:sub>
                              </m:sSub>
                              <m:r>
                                <a:rPr kumimoji="1" lang="en-US" altLang="zh-CN" sz="1200" b="0" i="1" smtClean="0">
                                  <a:solidFill>
                                    <a:srgbClr val="4143B3"/>
                                  </a:solidFill>
                                  <a:latin typeface="Cambria Math" panose="02040503050406030204" pitchFamily="18" charset="0"/>
                                </a:rPr>
                                <m:t>,</m:t>
                              </m:r>
                              <m:r>
                                <a:rPr kumimoji="1" lang="en-US" altLang="zh-CN" sz="1200" b="0" i="0" smtClean="0">
                                  <a:solidFill>
                                    <a:srgbClr val="4143B3"/>
                                  </a:solidFill>
                                  <a:latin typeface="Cambria Math" panose="02040503050406030204" pitchFamily="18" charset="0"/>
                                </a:rPr>
                                <m:t> </m:t>
                              </m:r>
                              <m:sSub>
                                <m:sSubPr>
                                  <m:ctrlPr>
                                    <a:rPr kumimoji="1" lang="en-US" altLang="zh-CN" sz="1200" b="0" i="1" smtClean="0">
                                      <a:solidFill>
                                        <a:srgbClr val="4143B3"/>
                                      </a:solidFill>
                                      <a:latin typeface="Cambria Math" panose="02040503050406030204" pitchFamily="18" charset="0"/>
                                    </a:rPr>
                                  </m:ctrlPr>
                                </m:sSubPr>
                                <m:e>
                                  <m:r>
                                    <a:rPr kumimoji="1" lang="en-US" altLang="zh-CN" sz="1200" b="0" i="1" smtClean="0">
                                      <a:solidFill>
                                        <a:srgbClr val="4143B3"/>
                                      </a:solidFill>
                                      <a:latin typeface="Cambria Math" panose="02040503050406030204" pitchFamily="18" charset="0"/>
                                    </a:rPr>
                                    <m:t>𝑐</m:t>
                                  </m:r>
                                </m:e>
                                <m:sub>
                                  <m:r>
                                    <a:rPr kumimoji="1" lang="en-US" altLang="zh-CN" sz="1200" b="0" i="1" smtClean="0">
                                      <a:solidFill>
                                        <a:srgbClr val="4143B3"/>
                                      </a:solidFill>
                                      <a:latin typeface="Cambria Math" panose="02040503050406030204" pitchFamily="18" charset="0"/>
                                    </a:rPr>
                                    <m:t>𝑖𝑗</m:t>
                                  </m:r>
                                </m:sub>
                              </m:sSub>
                              <m:r>
                                <a:rPr kumimoji="1" lang="en-US" altLang="zh-CN" sz="1200" b="0" i="1" smtClean="0">
                                  <a:solidFill>
                                    <a:srgbClr val="4143B3"/>
                                  </a:solidFill>
                                  <a:latin typeface="Cambria Math" panose="02040503050406030204" pitchFamily="18" charset="0"/>
                                </a:rPr>
                                <m:t>)</m:t>
                              </m:r>
                            </m:oMath>
                          </m:oMathPara>
                        </a14:m>
                        <a:endParaRPr kumimoji="1" lang="zh-CN" altLang="en-US" sz="1200" i="1" dirty="0">
                          <a:solidFill>
                            <a:srgbClr val="4143B3"/>
                          </a:solidFill>
                        </a:endParaRPr>
                      </a:p>
                    </p:txBody>
                  </p:sp>
                </mc:Choice>
                <mc:Fallback xmlns="">
                  <p:sp>
                    <p:nvSpPr>
                      <p:cNvPr id="98" name="文本框 97">
                        <a:extLst>
                          <a:ext uri="{FF2B5EF4-FFF2-40B4-BE49-F238E27FC236}">
                            <a16:creationId xmlns:a16="http://schemas.microsoft.com/office/drawing/2014/main" id="{DD4450D9-D3DF-3B6A-9C8B-2194677FEEFB}"/>
                          </a:ext>
                        </a:extLst>
                      </p:cNvPr>
                      <p:cNvSpPr txBox="1">
                        <a:spLocks noRot="1" noChangeAspect="1" noMove="1" noResize="1" noEditPoints="1" noAdjustHandles="1" noChangeArrowheads="1" noChangeShapeType="1" noTextEdit="1"/>
                      </p:cNvSpPr>
                      <p:nvPr/>
                    </p:nvSpPr>
                    <p:spPr>
                      <a:xfrm>
                        <a:off x="6034939" y="5791961"/>
                        <a:ext cx="1016625" cy="29187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9ED00405-21FA-1875-895F-06EC28594F65}"/>
                          </a:ext>
                        </a:extLst>
                      </p:cNvPr>
                      <p:cNvSpPr txBox="1"/>
                      <p:nvPr/>
                    </p:nvSpPr>
                    <p:spPr>
                      <a:xfrm>
                        <a:off x="7345130" y="5460774"/>
                        <a:ext cx="374141" cy="369332"/>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4143B3"/>
                                  </a:solidFill>
                                  <a:latin typeface="Cambria Math" panose="02040503050406030204" pitchFamily="18" charset="0"/>
                                </a:rPr>
                                <m:t>𝜃</m:t>
                              </m:r>
                            </m:oMath>
                          </m:oMathPara>
                        </a14:m>
                        <a:endParaRPr kumimoji="1" lang="zh-CN" altLang="en-US" dirty="0">
                          <a:solidFill>
                            <a:srgbClr val="4143B3"/>
                          </a:solidFill>
                        </a:endParaRPr>
                      </a:p>
                    </p:txBody>
                  </p:sp>
                </mc:Choice>
                <mc:Fallback xmlns="">
                  <p:sp>
                    <p:nvSpPr>
                      <p:cNvPr id="99" name="文本框 98">
                        <a:extLst>
                          <a:ext uri="{FF2B5EF4-FFF2-40B4-BE49-F238E27FC236}">
                            <a16:creationId xmlns:a16="http://schemas.microsoft.com/office/drawing/2014/main" id="{9ED00405-21FA-1875-895F-06EC28594F65}"/>
                          </a:ext>
                        </a:extLst>
                      </p:cNvPr>
                      <p:cNvSpPr txBox="1">
                        <a:spLocks noRot="1" noChangeAspect="1" noMove="1" noResize="1" noEditPoints="1" noAdjustHandles="1" noChangeArrowheads="1" noChangeShapeType="1" noTextEdit="1"/>
                      </p:cNvSpPr>
                      <p:nvPr/>
                    </p:nvSpPr>
                    <p:spPr>
                      <a:xfrm>
                        <a:off x="7345130" y="5460774"/>
                        <a:ext cx="374141" cy="369332"/>
                      </a:xfrm>
                      <a:prstGeom prst="rect">
                        <a:avLst/>
                      </a:prstGeom>
                      <a:blipFill>
                        <a:blip r:embed="rId14"/>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ADA99556-C2A2-65C8-EF50-DC4E81AEAEC8}"/>
                          </a:ext>
                        </a:extLst>
                      </p:cNvPr>
                      <p:cNvSpPr txBox="1"/>
                      <p:nvPr/>
                    </p:nvSpPr>
                    <p:spPr>
                      <a:xfrm>
                        <a:off x="7790542" y="5463111"/>
                        <a:ext cx="381130" cy="369332"/>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4143B3"/>
                                  </a:solidFill>
                                  <a:latin typeface="Cambria Math" panose="02040503050406030204" pitchFamily="18" charset="0"/>
                                  <a:ea typeface="Cambria Math" panose="02040503050406030204" pitchFamily="18" charset="0"/>
                                </a:rPr>
                                <m:t>ℒ</m:t>
                              </m:r>
                            </m:oMath>
                          </m:oMathPara>
                        </a14:m>
                        <a:endParaRPr kumimoji="1" lang="zh-CN" altLang="en-US" dirty="0">
                          <a:solidFill>
                            <a:srgbClr val="4143B3"/>
                          </a:solidFill>
                        </a:endParaRPr>
                      </a:p>
                    </p:txBody>
                  </p:sp>
                </mc:Choice>
                <mc:Fallback xmlns="">
                  <p:sp>
                    <p:nvSpPr>
                      <p:cNvPr id="100" name="文本框 99">
                        <a:extLst>
                          <a:ext uri="{FF2B5EF4-FFF2-40B4-BE49-F238E27FC236}">
                            <a16:creationId xmlns:a16="http://schemas.microsoft.com/office/drawing/2014/main" id="{ADA99556-C2A2-65C8-EF50-DC4E81AEAEC8}"/>
                          </a:ext>
                        </a:extLst>
                      </p:cNvPr>
                      <p:cNvSpPr txBox="1">
                        <a:spLocks noRot="1" noChangeAspect="1" noMove="1" noResize="1" noEditPoints="1" noAdjustHandles="1" noChangeArrowheads="1" noChangeShapeType="1" noTextEdit="1"/>
                      </p:cNvSpPr>
                      <p:nvPr/>
                    </p:nvSpPr>
                    <p:spPr>
                      <a:xfrm>
                        <a:off x="7790542" y="5463111"/>
                        <a:ext cx="381130" cy="369332"/>
                      </a:xfrm>
                      <a:prstGeom prst="rect">
                        <a:avLst/>
                      </a:prstGeom>
                      <a:blipFill>
                        <a:blip r:embed="rId15"/>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101" name="右箭头 100">
                    <a:extLst>
                      <a:ext uri="{FF2B5EF4-FFF2-40B4-BE49-F238E27FC236}">
                        <a16:creationId xmlns:a16="http://schemas.microsoft.com/office/drawing/2014/main" id="{A5A6441B-44B8-60D3-CE73-DF0EB3C4CA60}"/>
                      </a:ext>
                    </a:extLst>
                  </p:cNvPr>
                  <p:cNvSpPr/>
                  <p:nvPr/>
                </p:nvSpPr>
                <p:spPr>
                  <a:xfrm>
                    <a:off x="6820323" y="5561421"/>
                    <a:ext cx="190495" cy="231031"/>
                  </a:xfrm>
                  <a:prstGeom prst="rightArrow">
                    <a:avLst/>
                  </a:prstGeom>
                  <a:noFill/>
                  <a:ln>
                    <a:solidFill>
                      <a:srgbClr val="4143B3"/>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右箭头 101">
                    <a:extLst>
                      <a:ext uri="{FF2B5EF4-FFF2-40B4-BE49-F238E27FC236}">
                        <a16:creationId xmlns:a16="http://schemas.microsoft.com/office/drawing/2014/main" id="{D9E4C4B0-F7F2-CCE1-AAE6-EF0A070801C9}"/>
                      </a:ext>
                    </a:extLst>
                  </p:cNvPr>
                  <p:cNvSpPr/>
                  <p:nvPr/>
                </p:nvSpPr>
                <p:spPr>
                  <a:xfrm>
                    <a:off x="8416118" y="5560930"/>
                    <a:ext cx="190495" cy="231031"/>
                  </a:xfrm>
                  <a:prstGeom prst="rightArrow">
                    <a:avLst/>
                  </a:prstGeom>
                  <a:noFill/>
                  <a:ln>
                    <a:solidFill>
                      <a:srgbClr val="4143B3"/>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 name="曲线连接符 102">
                    <a:extLst>
                      <a:ext uri="{FF2B5EF4-FFF2-40B4-BE49-F238E27FC236}">
                        <a16:creationId xmlns:a16="http://schemas.microsoft.com/office/drawing/2014/main" id="{B97F5264-CAEB-0510-C43A-457669A82C6D}"/>
                      </a:ext>
                    </a:extLst>
                  </p:cNvPr>
                  <p:cNvCxnSpPr>
                    <a:stCxn id="100" idx="3"/>
                    <a:endCxn id="98" idx="2"/>
                  </p:cNvCxnSpPr>
                  <p:nvPr/>
                </p:nvCxnSpPr>
                <p:spPr>
                  <a:xfrm flipH="1">
                    <a:off x="6543252" y="5647777"/>
                    <a:ext cx="1628420" cy="436059"/>
                  </a:xfrm>
                  <a:prstGeom prst="curvedConnector4">
                    <a:avLst>
                      <a:gd name="adj1" fmla="val -14038"/>
                      <a:gd name="adj2" fmla="val 152424"/>
                    </a:avLst>
                  </a:prstGeom>
                  <a:ln>
                    <a:solidFill>
                      <a:srgbClr val="4143B3"/>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358A470B-CEBA-B0A2-BEB5-603DA972F64D}"/>
                      </a:ext>
                    </a:extLst>
                  </p:cNvPr>
                  <p:cNvSpPr txBox="1"/>
                  <p:nvPr/>
                </p:nvSpPr>
                <p:spPr>
                  <a:xfrm>
                    <a:off x="6023355" y="4901125"/>
                    <a:ext cx="61485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200" i="1" dirty="0" smtClean="0">
                              <a:solidFill>
                                <a:srgbClr val="4143B3"/>
                              </a:solidFill>
                              <a:latin typeface="Cambria Math" panose="02040503050406030204" pitchFamily="18" charset="0"/>
                              <a:ea typeface="Microsoft YaHei" panose="020B0503020204020204" pitchFamily="34" charset="-122"/>
                            </a:rPr>
                            <m:t>𝑅𝐶𝑇</m:t>
                          </m:r>
                        </m:oMath>
                      </m:oMathPara>
                    </a14:m>
                    <a:endParaRPr kumimoji="1" lang="zh-CN" altLang="en-US" sz="1200" dirty="0">
                      <a:solidFill>
                        <a:srgbClr val="4143B3"/>
                      </a:solidFill>
                      <a:latin typeface="Microsoft YaHei" panose="020B0503020204020204" pitchFamily="34" charset="-122"/>
                      <a:ea typeface="Microsoft YaHei" panose="020B0503020204020204" pitchFamily="34" charset="-122"/>
                    </a:endParaRPr>
                  </a:p>
                </p:txBody>
              </p:sp>
            </mc:Choice>
            <mc:Fallback xmlns="">
              <p:sp>
                <p:nvSpPr>
                  <p:cNvPr id="89" name="文本框 88">
                    <a:extLst>
                      <a:ext uri="{FF2B5EF4-FFF2-40B4-BE49-F238E27FC236}">
                        <a16:creationId xmlns:a16="http://schemas.microsoft.com/office/drawing/2014/main" id="{358A470B-CEBA-B0A2-BEB5-603DA972F64D}"/>
                      </a:ext>
                    </a:extLst>
                  </p:cNvPr>
                  <p:cNvSpPr txBox="1">
                    <a:spLocks noRot="1" noChangeAspect="1" noMove="1" noResize="1" noEditPoints="1" noAdjustHandles="1" noChangeArrowheads="1" noChangeShapeType="1" noTextEdit="1"/>
                  </p:cNvSpPr>
                  <p:nvPr/>
                </p:nvSpPr>
                <p:spPr>
                  <a:xfrm>
                    <a:off x="6023355" y="4901125"/>
                    <a:ext cx="614855" cy="276999"/>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8372111-E516-D6AE-D582-137D2715B0CA}"/>
                    </a:ext>
                  </a:extLst>
                </p:cNvPr>
                <p:cNvSpPr txBox="1"/>
                <p:nvPr/>
              </p:nvSpPr>
              <p:spPr>
                <a:xfrm>
                  <a:off x="8777429" y="5246244"/>
                  <a:ext cx="131401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𝑓</m:t>
                        </m:r>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𝑥</m:t>
                            </m:r>
                          </m:e>
                          <m:sub>
                            <m:r>
                              <a:rPr kumimoji="1" lang="en-US" altLang="zh-CN" sz="2000" b="0" i="1" smtClean="0">
                                <a:latin typeface="Cambria Math" panose="02040503050406030204" pitchFamily="18" charset="0"/>
                              </a:rPr>
                              <m:t>𝑖</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𝜆</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𝜃</m:t>
                        </m:r>
                        <m:r>
                          <a:rPr kumimoji="1" lang="en-US" altLang="zh-CN" sz="2000" b="0" i="1" smtClean="0">
                            <a:latin typeface="Cambria Math" panose="02040503050406030204" pitchFamily="18" charset="0"/>
                          </a:rPr>
                          <m:t>)</m:t>
                        </m:r>
                      </m:oMath>
                    </m:oMathPara>
                  </a14:m>
                  <a:endParaRPr kumimoji="1" lang="zh-CN" altLang="en-US" sz="2000" dirty="0"/>
                </a:p>
              </p:txBody>
            </p:sp>
          </mc:Choice>
          <mc:Fallback xmlns="">
            <p:sp>
              <p:nvSpPr>
                <p:cNvPr id="86" name="文本框 85">
                  <a:extLst>
                    <a:ext uri="{FF2B5EF4-FFF2-40B4-BE49-F238E27FC236}">
                      <a16:creationId xmlns:a16="http://schemas.microsoft.com/office/drawing/2014/main" id="{E8372111-E516-D6AE-D582-137D2715B0CA}"/>
                    </a:ext>
                  </a:extLst>
                </p:cNvPr>
                <p:cNvSpPr txBox="1">
                  <a:spLocks noRot="1" noChangeAspect="1" noMove="1" noResize="1" noEditPoints="1" noAdjustHandles="1" noChangeArrowheads="1" noChangeShapeType="1" noTextEdit="1"/>
                </p:cNvSpPr>
                <p:nvPr/>
              </p:nvSpPr>
              <p:spPr>
                <a:xfrm>
                  <a:off x="8777429" y="5246244"/>
                  <a:ext cx="1314014" cy="400110"/>
                </a:xfrm>
                <a:prstGeom prst="rect">
                  <a:avLst/>
                </a:prstGeom>
                <a:blipFill>
                  <a:blip r:embed="rId17"/>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DB65FDAE-61D1-CDC8-C0B5-F319FE8D9838}"/>
                    </a:ext>
                  </a:extLst>
                </p:cNvPr>
                <p:cNvSpPr txBox="1"/>
                <p:nvPr/>
              </p:nvSpPr>
              <p:spPr>
                <a:xfrm>
                  <a:off x="7182013" y="4621636"/>
                  <a:ext cx="1672446" cy="3327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kumimoji="1" lang="en" altLang="zh-CN" sz="1200" i="1" smtClean="0">
                                <a:latin typeface="Cambria Math" panose="02040503050406030204" pitchFamily="18" charset="0"/>
                              </a:rPr>
                            </m:ctrlPr>
                          </m:funcPr>
                          <m:fName>
                            <m:limLow>
                              <m:limLowPr>
                                <m:ctrlPr>
                                  <a:rPr kumimoji="1" lang="en" altLang="zh-CN" sz="1200" i="1" smtClean="0">
                                    <a:latin typeface="Cambria Math" panose="02040503050406030204" pitchFamily="18" charset="0"/>
                                  </a:rPr>
                                </m:ctrlPr>
                              </m:limLowPr>
                              <m:e>
                                <m:r>
                                  <m:rPr>
                                    <m:sty m:val="p"/>
                                  </m:rPr>
                                  <a:rPr kumimoji="1" lang="en" altLang="zh-CN" sz="1200" i="0" smtClean="0">
                                    <a:latin typeface="Cambria Math" panose="02040503050406030204" pitchFamily="18" charset="0"/>
                                  </a:rPr>
                                  <m:t>min</m:t>
                                </m:r>
                              </m:e>
                              <m:lim>
                                <m:r>
                                  <a:rPr kumimoji="1" lang="en-US" altLang="zh-CN" sz="1200" b="0" i="1" smtClean="0">
                                    <a:latin typeface="Cambria Math" panose="02040503050406030204" pitchFamily="18" charset="0"/>
                                  </a:rPr>
                                  <m:t>𝜃</m:t>
                                </m:r>
                              </m:lim>
                            </m:limLow>
                          </m:fName>
                          <m:e>
                            <m:sSub>
                              <m:sSubPr>
                                <m:ctrlPr>
                                  <a:rPr kumimoji="1" lang="en-US" altLang="zh-CN" sz="1200" b="0" i="1" smtClean="0">
                                    <a:latin typeface="Cambria Math" panose="02040503050406030204" pitchFamily="18" charset="0"/>
                                    <a:ea typeface="Cambria Math" panose="02040503050406030204" pitchFamily="18" charset="0"/>
                                  </a:rPr>
                                </m:ctrlPr>
                              </m:sSubPr>
                              <m:e>
                                <m:r>
                                  <a:rPr kumimoji="1" lang="en" altLang="zh-CN" sz="1200" i="1" smtClean="0">
                                    <a:latin typeface="Cambria Math" panose="02040503050406030204" pitchFamily="18" charset="0"/>
                                    <a:ea typeface="Cambria Math" panose="02040503050406030204" pitchFamily="18" charset="0"/>
                                  </a:rPr>
                                  <m:t>𝔼</m:t>
                                </m:r>
                              </m:e>
                              <m:sub>
                                <m:r>
                                  <a:rPr kumimoji="1" lang="en-US" altLang="zh-CN" sz="1200" i="1">
                                    <a:solidFill>
                                      <a:srgbClr val="02074B"/>
                                    </a:solidFill>
                                    <a:latin typeface="Cambria Math" panose="02040503050406030204" pitchFamily="18" charset="0"/>
                                    <a:ea typeface="Cambria Math" panose="02040503050406030204" pitchFamily="18" charset="0"/>
                                  </a:rPr>
                                  <m:t>𝜆</m:t>
                                </m:r>
                                <m:r>
                                  <a:rPr kumimoji="1" lang="en-US" altLang="zh-CN" sz="1200" i="1">
                                    <a:solidFill>
                                      <a:srgbClr val="02074B"/>
                                    </a:solidFill>
                                    <a:latin typeface="Cambria Math" panose="02040503050406030204" pitchFamily="18" charset="0"/>
                                    <a:ea typeface="Cambria Math" panose="02040503050406030204" pitchFamily="18" charset="0"/>
                                  </a:rPr>
                                  <m:t>∼</m:t>
                                </m:r>
                                <m:r>
                                  <a:rPr kumimoji="1" lang="en-US" altLang="zh-CN" sz="1200" i="1">
                                    <a:solidFill>
                                      <a:srgbClr val="02074B"/>
                                    </a:solidFill>
                                    <a:latin typeface="Cambria Math" panose="02040503050406030204" pitchFamily="18" charset="0"/>
                                    <a:ea typeface="Cambria Math" panose="02040503050406030204" pitchFamily="18" charset="0"/>
                                  </a:rPr>
                                  <m:t>ℙ</m:t>
                                </m:r>
                                <m:d>
                                  <m:dPr>
                                    <m:ctrlPr>
                                      <a:rPr kumimoji="1" lang="en-US" altLang="zh-CN" sz="1200" i="1">
                                        <a:solidFill>
                                          <a:srgbClr val="02074B"/>
                                        </a:solidFill>
                                        <a:latin typeface="Cambria Math" panose="02040503050406030204" pitchFamily="18" charset="0"/>
                                        <a:ea typeface="Cambria Math" panose="02040503050406030204" pitchFamily="18" charset="0"/>
                                      </a:rPr>
                                    </m:ctrlPr>
                                  </m:dPr>
                                  <m:e>
                                    <m:r>
                                      <a:rPr kumimoji="1" lang="en-US" altLang="zh-CN" sz="1200" i="1">
                                        <a:solidFill>
                                          <a:srgbClr val="02074B"/>
                                        </a:solidFill>
                                        <a:latin typeface="Cambria Math" panose="02040503050406030204" pitchFamily="18" charset="0"/>
                                        <a:ea typeface="Cambria Math" panose="02040503050406030204" pitchFamily="18" charset="0"/>
                                      </a:rPr>
                                      <m:t>𝜆</m:t>
                                    </m:r>
                                  </m:e>
                                </m:d>
                              </m:sub>
                            </m:sSub>
                          </m:e>
                        </m:func>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ea typeface="Cambria Math" panose="02040503050406030204" pitchFamily="18" charset="0"/>
                              </a:rPr>
                            </m:ctrlPr>
                          </m:sSubPr>
                          <m:e>
                            <m:r>
                              <a:rPr kumimoji="1" lang="en-US" altLang="zh-CN" sz="1200" i="1">
                                <a:latin typeface="Cambria Math" panose="02040503050406030204" pitchFamily="18" charset="0"/>
                                <a:ea typeface="Cambria Math" panose="02040503050406030204" pitchFamily="18" charset="0"/>
                              </a:rPr>
                              <m:t>ℒ</m:t>
                            </m:r>
                          </m:e>
                          <m:sub>
                            <m:r>
                              <a:rPr kumimoji="1" lang="en-US" altLang="zh-CN" sz="1200" i="1">
                                <a:latin typeface="Cambria Math" panose="02040503050406030204" pitchFamily="18" charset="0"/>
                                <a:ea typeface="Cambria Math" panose="02040503050406030204" pitchFamily="18" charset="0"/>
                              </a:rPr>
                              <m:t>+</m:t>
                            </m:r>
                          </m:sub>
                        </m:sSub>
                        <m:r>
                          <a:rPr kumimoji="1" lang="en-US" altLang="zh-CN" sz="1200" b="0" i="1" smtClean="0">
                            <a:latin typeface="Cambria Math" panose="02040503050406030204" pitchFamily="18" charset="0"/>
                            <a:ea typeface="Cambria Math" panose="02040503050406030204" pitchFamily="18" charset="0"/>
                          </a:rPr>
                          <m:t>(</m:t>
                        </m:r>
                        <m:r>
                          <a:rPr kumimoji="1" lang="en-US" altLang="zh-CN" sz="1200" b="0" i="1" smtClean="0">
                            <a:latin typeface="Cambria Math" panose="02040503050406030204" pitchFamily="18" charset="0"/>
                            <a:ea typeface="Cambria Math" panose="02040503050406030204" pitchFamily="18" charset="0"/>
                          </a:rPr>
                          <m:t>𝜆</m:t>
                        </m:r>
                        <m:r>
                          <a:rPr kumimoji="1" lang="en-US" altLang="zh-CN" sz="1200" b="0" i="1" smtClean="0">
                            <a:latin typeface="Cambria Math" panose="02040503050406030204" pitchFamily="18" charset="0"/>
                            <a:ea typeface="Cambria Math" panose="02040503050406030204" pitchFamily="18" charset="0"/>
                          </a:rPr>
                          <m:t>;</m:t>
                        </m:r>
                        <m:r>
                          <a:rPr kumimoji="1" lang="en-US" altLang="zh-CN" sz="1200" b="0" i="1" smtClean="0">
                            <a:latin typeface="Cambria Math" panose="02040503050406030204" pitchFamily="18" charset="0"/>
                            <a:ea typeface="Cambria Math" panose="02040503050406030204" pitchFamily="18" charset="0"/>
                          </a:rPr>
                          <m:t>𝜃</m:t>
                        </m:r>
                        <m:r>
                          <a:rPr kumimoji="1" lang="en-US" altLang="zh-CN" sz="1200" b="0" i="1" smtClean="0">
                            <a:latin typeface="Cambria Math" panose="02040503050406030204" pitchFamily="18" charset="0"/>
                            <a:ea typeface="Cambria Math" panose="02040503050406030204" pitchFamily="18" charset="0"/>
                          </a:rPr>
                          <m:t>)]</m:t>
                        </m:r>
                      </m:oMath>
                    </m:oMathPara>
                  </a14:m>
                  <a:endParaRPr kumimoji="1" lang="zh-CN" altLang="en-US" sz="1200" dirty="0"/>
                </a:p>
              </p:txBody>
            </p:sp>
          </mc:Choice>
          <mc:Fallback xmlns="">
            <p:sp>
              <p:nvSpPr>
                <p:cNvPr id="87" name="文本框 86">
                  <a:extLst>
                    <a:ext uri="{FF2B5EF4-FFF2-40B4-BE49-F238E27FC236}">
                      <a16:creationId xmlns:a16="http://schemas.microsoft.com/office/drawing/2014/main" id="{DB65FDAE-61D1-CDC8-C0B5-F319FE8D9838}"/>
                    </a:ext>
                  </a:extLst>
                </p:cNvPr>
                <p:cNvSpPr txBox="1">
                  <a:spLocks noRot="1" noChangeAspect="1" noMove="1" noResize="1" noEditPoints="1" noAdjustHandles="1" noChangeArrowheads="1" noChangeShapeType="1" noTextEdit="1"/>
                </p:cNvSpPr>
                <p:nvPr/>
              </p:nvSpPr>
              <p:spPr>
                <a:xfrm>
                  <a:off x="7182013" y="4621636"/>
                  <a:ext cx="1672446" cy="332720"/>
                </a:xfrm>
                <a:prstGeom prst="rect">
                  <a:avLst/>
                </a:prstGeom>
                <a:blipFill>
                  <a:blip r:embed="rId18"/>
                  <a:stretch>
                    <a:fillRect/>
                  </a:stretch>
                </a:blipFill>
              </p:spPr>
              <p:txBody>
                <a:bodyPr/>
                <a:lstStyle/>
                <a:p>
                  <a:r>
                    <a:rPr lang="zh-CN" altLang="en-US">
                      <a:noFill/>
                    </a:rPr>
                    <a:t> </a:t>
                  </a:r>
                </a:p>
              </p:txBody>
            </p:sp>
          </mc:Fallback>
        </mc:AlternateContent>
      </p:grpSp>
      <p:grpSp>
        <p:nvGrpSpPr>
          <p:cNvPr id="111" name="组合 110">
            <a:extLst>
              <a:ext uri="{FF2B5EF4-FFF2-40B4-BE49-F238E27FC236}">
                <a16:creationId xmlns:a16="http://schemas.microsoft.com/office/drawing/2014/main" id="{1E1E6653-8C12-6076-AEDE-B05799D381DA}"/>
              </a:ext>
            </a:extLst>
          </p:cNvPr>
          <p:cNvGrpSpPr/>
          <p:nvPr/>
        </p:nvGrpSpPr>
        <p:grpSpPr>
          <a:xfrm>
            <a:off x="10226656" y="1711443"/>
            <a:ext cx="1211670" cy="1847121"/>
            <a:chOff x="9794686" y="1396195"/>
            <a:chExt cx="1211670" cy="1658032"/>
          </a:xfrm>
        </p:grpSpPr>
        <p:pic>
          <p:nvPicPr>
            <p:cNvPr id="112" name="图片 111">
              <a:extLst>
                <a:ext uri="{FF2B5EF4-FFF2-40B4-BE49-F238E27FC236}">
                  <a16:creationId xmlns:a16="http://schemas.microsoft.com/office/drawing/2014/main" id="{C6A9817F-085E-C917-E57F-F3844CD6A33B}"/>
                </a:ext>
              </a:extLst>
            </p:cNvPr>
            <p:cNvPicPr>
              <a:picLocks noChangeAspect="1"/>
            </p:cNvPicPr>
            <p:nvPr/>
          </p:nvPicPr>
          <p:blipFill>
            <a:blip r:embed="rId19">
              <a:alphaModFix amt="85000"/>
            </a:blip>
            <a:stretch>
              <a:fillRect/>
            </a:stretch>
          </p:blipFill>
          <p:spPr>
            <a:xfrm>
              <a:off x="9794686" y="1396195"/>
              <a:ext cx="1211670" cy="1186601"/>
            </a:xfrm>
            <a:custGeom>
              <a:avLst/>
              <a:gdLst>
                <a:gd name="connsiteX0" fmla="*/ 0 w 1211670"/>
                <a:gd name="connsiteY0" fmla="*/ 0 h 1186601"/>
                <a:gd name="connsiteX1" fmla="*/ 391773 w 1211670"/>
                <a:gd name="connsiteY1" fmla="*/ 0 h 1186601"/>
                <a:gd name="connsiteX2" fmla="*/ 795663 w 1211670"/>
                <a:gd name="connsiteY2" fmla="*/ 0 h 1186601"/>
                <a:gd name="connsiteX3" fmla="*/ 1211670 w 1211670"/>
                <a:gd name="connsiteY3" fmla="*/ 0 h 1186601"/>
                <a:gd name="connsiteX4" fmla="*/ 1211670 w 1211670"/>
                <a:gd name="connsiteY4" fmla="*/ 593301 h 1186601"/>
                <a:gd name="connsiteX5" fmla="*/ 1211670 w 1211670"/>
                <a:gd name="connsiteY5" fmla="*/ 1186601 h 1186601"/>
                <a:gd name="connsiteX6" fmla="*/ 807780 w 1211670"/>
                <a:gd name="connsiteY6" fmla="*/ 1186601 h 1186601"/>
                <a:gd name="connsiteX7" fmla="*/ 428123 w 1211670"/>
                <a:gd name="connsiteY7" fmla="*/ 1186601 h 1186601"/>
                <a:gd name="connsiteX8" fmla="*/ 0 w 1211670"/>
                <a:gd name="connsiteY8" fmla="*/ 1186601 h 1186601"/>
                <a:gd name="connsiteX9" fmla="*/ 0 w 1211670"/>
                <a:gd name="connsiteY9" fmla="*/ 605167 h 1186601"/>
                <a:gd name="connsiteX10" fmla="*/ 0 w 1211670"/>
                <a:gd name="connsiteY10" fmla="*/ 0 h 118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1670" h="1186601" fill="none" extrusionOk="0">
                  <a:moveTo>
                    <a:pt x="0" y="0"/>
                  </a:moveTo>
                  <a:cubicBezTo>
                    <a:pt x="127114" y="-7838"/>
                    <a:pt x="309026" y="19735"/>
                    <a:pt x="391773" y="0"/>
                  </a:cubicBezTo>
                  <a:cubicBezTo>
                    <a:pt x="474520" y="-19735"/>
                    <a:pt x="697242" y="45543"/>
                    <a:pt x="795663" y="0"/>
                  </a:cubicBezTo>
                  <a:cubicBezTo>
                    <a:pt x="894084" y="-45543"/>
                    <a:pt x="1077388" y="49570"/>
                    <a:pt x="1211670" y="0"/>
                  </a:cubicBezTo>
                  <a:cubicBezTo>
                    <a:pt x="1243080" y="173771"/>
                    <a:pt x="1154200" y="407901"/>
                    <a:pt x="1211670" y="593301"/>
                  </a:cubicBezTo>
                  <a:cubicBezTo>
                    <a:pt x="1269140" y="778701"/>
                    <a:pt x="1154326" y="890484"/>
                    <a:pt x="1211670" y="1186601"/>
                  </a:cubicBezTo>
                  <a:cubicBezTo>
                    <a:pt x="1048628" y="1234168"/>
                    <a:pt x="925489" y="1156023"/>
                    <a:pt x="807780" y="1186601"/>
                  </a:cubicBezTo>
                  <a:cubicBezTo>
                    <a:pt x="690071" y="1217179"/>
                    <a:pt x="558534" y="1147838"/>
                    <a:pt x="428123" y="1186601"/>
                  </a:cubicBezTo>
                  <a:cubicBezTo>
                    <a:pt x="297712" y="1225364"/>
                    <a:pt x="144871" y="1180452"/>
                    <a:pt x="0" y="1186601"/>
                  </a:cubicBezTo>
                  <a:cubicBezTo>
                    <a:pt x="-41442" y="1061389"/>
                    <a:pt x="47495" y="766148"/>
                    <a:pt x="0" y="605167"/>
                  </a:cubicBezTo>
                  <a:cubicBezTo>
                    <a:pt x="-47495" y="444186"/>
                    <a:pt x="67281" y="202594"/>
                    <a:pt x="0" y="0"/>
                  </a:cubicBezTo>
                  <a:close/>
                </a:path>
                <a:path w="1211670" h="1186601" stroke="0" extrusionOk="0">
                  <a:moveTo>
                    <a:pt x="0" y="0"/>
                  </a:moveTo>
                  <a:cubicBezTo>
                    <a:pt x="97733" y="-11204"/>
                    <a:pt x="231398" y="27683"/>
                    <a:pt x="391773" y="0"/>
                  </a:cubicBezTo>
                  <a:cubicBezTo>
                    <a:pt x="552148" y="-27683"/>
                    <a:pt x="614459" y="43882"/>
                    <a:pt x="759313" y="0"/>
                  </a:cubicBezTo>
                  <a:cubicBezTo>
                    <a:pt x="904167" y="-43882"/>
                    <a:pt x="1049232" y="3042"/>
                    <a:pt x="1211670" y="0"/>
                  </a:cubicBezTo>
                  <a:cubicBezTo>
                    <a:pt x="1266757" y="230512"/>
                    <a:pt x="1157857" y="371187"/>
                    <a:pt x="1211670" y="581434"/>
                  </a:cubicBezTo>
                  <a:cubicBezTo>
                    <a:pt x="1265483" y="791681"/>
                    <a:pt x="1191826" y="935841"/>
                    <a:pt x="1211670" y="1186601"/>
                  </a:cubicBezTo>
                  <a:cubicBezTo>
                    <a:pt x="1121161" y="1218815"/>
                    <a:pt x="936873" y="1171313"/>
                    <a:pt x="832013" y="1186601"/>
                  </a:cubicBezTo>
                  <a:cubicBezTo>
                    <a:pt x="727153" y="1201889"/>
                    <a:pt x="608535" y="1158690"/>
                    <a:pt x="452357" y="1186601"/>
                  </a:cubicBezTo>
                  <a:cubicBezTo>
                    <a:pt x="296179" y="1214512"/>
                    <a:pt x="113300" y="1157831"/>
                    <a:pt x="0" y="1186601"/>
                  </a:cubicBezTo>
                  <a:cubicBezTo>
                    <a:pt x="-12894" y="1017953"/>
                    <a:pt x="31832" y="773007"/>
                    <a:pt x="0" y="628899"/>
                  </a:cubicBezTo>
                  <a:cubicBezTo>
                    <a:pt x="-31832" y="484791"/>
                    <a:pt x="11358" y="181407"/>
                    <a:pt x="0" y="0"/>
                  </a:cubicBezTo>
                  <a:close/>
                </a:path>
              </a:pathLst>
            </a:custGeom>
            <a:ln w="19050">
              <a:solidFill>
                <a:schemeClr val="bg2">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114" name="燕尾形箭头 113">
              <a:extLst>
                <a:ext uri="{FF2B5EF4-FFF2-40B4-BE49-F238E27FC236}">
                  <a16:creationId xmlns:a16="http://schemas.microsoft.com/office/drawing/2014/main" id="{40C2A93D-B2BC-E732-34C6-44D6991A0F56}"/>
                </a:ext>
              </a:extLst>
            </p:cNvPr>
            <p:cNvSpPr/>
            <p:nvPr/>
          </p:nvSpPr>
          <p:spPr>
            <a:xfrm rot="5400000">
              <a:off x="10188345" y="2677230"/>
              <a:ext cx="386365" cy="367630"/>
            </a:xfrm>
            <a:prstGeom prst="notchedRightArrow">
              <a:avLst/>
            </a:prstGeom>
            <a:solidFill>
              <a:schemeClr val="bg1"/>
            </a:solidFill>
            <a:ln>
              <a:solidFill>
                <a:srgbClr val="4143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7454BC20-B9A7-D4FB-4BB8-EAA065EED1A8}"/>
                  </a:ext>
                </a:extLst>
              </p:cNvPr>
              <p:cNvSpPr txBox="1"/>
              <p:nvPr/>
            </p:nvSpPr>
            <p:spPr>
              <a:xfrm>
                <a:off x="10315958" y="3549294"/>
                <a:ext cx="9950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𝜃</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15" name="文本框 114">
                <a:extLst>
                  <a:ext uri="{FF2B5EF4-FFF2-40B4-BE49-F238E27FC236}">
                    <a16:creationId xmlns:a16="http://schemas.microsoft.com/office/drawing/2014/main" id="{7454BC20-B9A7-D4FB-4BB8-EAA065EED1A8}"/>
                  </a:ext>
                </a:extLst>
              </p:cNvPr>
              <p:cNvSpPr txBox="1">
                <a:spLocks noRot="1" noChangeAspect="1" noMove="1" noResize="1" noEditPoints="1" noAdjustHandles="1" noChangeArrowheads="1" noChangeShapeType="1" noTextEdit="1"/>
              </p:cNvSpPr>
              <p:nvPr/>
            </p:nvSpPr>
            <p:spPr>
              <a:xfrm>
                <a:off x="10315958" y="3549294"/>
                <a:ext cx="995080" cy="369332"/>
              </a:xfrm>
              <a:prstGeom prst="rect">
                <a:avLst/>
              </a:prstGeom>
              <a:blipFill>
                <a:blip r:embed="rId20"/>
                <a:stretch>
                  <a:fillRect b="-13333"/>
                </a:stretch>
              </a:blipFill>
            </p:spPr>
            <p:txBody>
              <a:bodyPr/>
              <a:lstStyle/>
              <a:p>
                <a:r>
                  <a:rPr lang="zh-CN" altLang="en-US">
                    <a:noFill/>
                  </a:rPr>
                  <a:t> </a:t>
                </a:r>
              </a:p>
            </p:txBody>
          </p:sp>
        </mc:Fallback>
      </mc:AlternateContent>
      <p:sp>
        <p:nvSpPr>
          <p:cNvPr id="116" name="文本框 115">
            <a:extLst>
              <a:ext uri="{FF2B5EF4-FFF2-40B4-BE49-F238E27FC236}">
                <a16:creationId xmlns:a16="http://schemas.microsoft.com/office/drawing/2014/main" id="{4A178638-B880-1307-9414-F5AAF19D1DB0}"/>
              </a:ext>
            </a:extLst>
          </p:cNvPr>
          <p:cNvSpPr txBox="1"/>
          <p:nvPr/>
        </p:nvSpPr>
        <p:spPr>
          <a:xfrm>
            <a:off x="10165892" y="1629002"/>
            <a:ext cx="1319171" cy="2393657"/>
          </a:xfrm>
          <a:prstGeom prst="rect">
            <a:avLst/>
          </a:prstGeom>
          <a:noFill/>
          <a:ln w="19050">
            <a:solidFill>
              <a:srgbClr val="4143B3"/>
            </a:solidFill>
            <a:prstDash val="lgDash"/>
          </a:ln>
        </p:spPr>
        <p:txBody>
          <a:bodyPr wrap="square" rtlCol="0">
            <a:spAutoFit/>
          </a:bodyPr>
          <a:lstStyle/>
          <a:p>
            <a:endParaRPr kumimoji="1" lang="zh-CN" altLang="en-US" dirty="0"/>
          </a:p>
        </p:txBody>
      </p:sp>
    </p:spTree>
    <p:extLst>
      <p:ext uri="{BB962C8B-B14F-4D97-AF65-F5344CB8AC3E}">
        <p14:creationId xmlns:p14="http://schemas.microsoft.com/office/powerpoint/2010/main" val="16023825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13057</TotalTime>
  <Words>2532</Words>
  <Application>Microsoft Office PowerPoint</Application>
  <PresentationFormat>宽屏</PresentationFormat>
  <Paragraphs>287</Paragraphs>
  <Slides>12</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等线</vt:lpstr>
      <vt:lpstr>华康金刚黑 Light</vt:lpstr>
      <vt:lpstr>华康金刚黑 Medium</vt:lpstr>
      <vt:lpstr>Microsoft YaHei</vt:lpstr>
      <vt:lpstr>Microsoft YaHei</vt:lpstr>
      <vt:lpstr>Arial</vt:lpstr>
      <vt:lpstr>Calibri</vt:lpstr>
      <vt:lpstr>Calibri Light</vt:lpstr>
      <vt:lpstr>Cambria Math</vt:lpstr>
      <vt:lpstr>Times New Roman</vt:lpstr>
      <vt:lpstr>Wingdings</vt:lpstr>
      <vt:lpstr>Office 主题</vt:lpstr>
      <vt:lpstr>2025年盖亚科研合作 项目启动会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 盖亚科研合作</dc:title>
  <dc:subject/>
  <dc:creator>黄琬萱</dc:creator>
  <cp:keywords/>
  <dc:description/>
  <cp:lastModifiedBy>宇明 葛</cp:lastModifiedBy>
  <cp:revision>110</cp:revision>
  <dcterms:created xsi:type="dcterms:W3CDTF">2023-04-21T05:37:43Z</dcterms:created>
  <dcterms:modified xsi:type="dcterms:W3CDTF">2025-10-06T06:28:33Z</dcterms:modified>
  <cp:category/>
</cp:coreProperties>
</file>